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44" r:id="rId4"/>
    <p:sldMasterId id="2147483756" r:id="rId5"/>
    <p:sldMasterId id="2147483768" r:id="rId6"/>
    <p:sldMasterId id="2147483780" r:id="rId7"/>
    <p:sldMasterId id="2147483792" r:id="rId8"/>
    <p:sldMasterId id="2147483804" r:id="rId9"/>
    <p:sldMasterId id="2147483816" r:id="rId10"/>
  </p:sldMasterIdLst>
  <p:sldIdLst>
    <p:sldId id="293" r:id="rId11"/>
    <p:sldId id="295" r:id="rId12"/>
    <p:sldId id="256" r:id="rId13"/>
    <p:sldId id="257" r:id="rId14"/>
    <p:sldId id="259" r:id="rId15"/>
    <p:sldId id="260" r:id="rId16"/>
    <p:sldId id="261" r:id="rId17"/>
    <p:sldId id="262" r:id="rId18"/>
    <p:sldId id="263" r:id="rId19"/>
    <p:sldId id="264" r:id="rId20"/>
    <p:sldId id="265" r:id="rId21"/>
    <p:sldId id="266" r:id="rId22"/>
    <p:sldId id="267" r:id="rId23"/>
    <p:sldId id="268" r:id="rId24"/>
    <p:sldId id="269" r:id="rId25"/>
    <p:sldId id="291" r:id="rId26"/>
    <p:sldId id="271" r:id="rId27"/>
    <p:sldId id="272" r:id="rId28"/>
    <p:sldId id="273" r:id="rId29"/>
    <p:sldId id="274" r:id="rId30"/>
    <p:sldId id="276" r:id="rId31"/>
    <p:sldId id="275"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7/26/2015</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7/26/2015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7/26/2015</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7/26/2015</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7/26/2015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7/26/2015</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7/26/2015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7/26/2015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7/26/2015</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817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7/26/2015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6184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3050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64757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98873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767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958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9584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41490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6409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25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7/26/2015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7/26/2015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7/26/2015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7939783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abegheh\Desktop\besme_allah_8_20091020_1887206222.jpg"/>
          <p:cNvPicPr>
            <a:picLocks noChangeAspect="1" noChangeArrowheads="1"/>
          </p:cNvPicPr>
          <p:nvPr/>
        </p:nvPicPr>
        <p:blipFill>
          <a:blip r:embed="rId2"/>
          <a:srcRect/>
          <a:stretch>
            <a:fillRect/>
          </a:stretch>
        </p:blipFill>
        <p:spPr bwMode="auto">
          <a:xfrm>
            <a:off x="1219200" y="1295399"/>
            <a:ext cx="6629400" cy="5037667"/>
          </a:xfrm>
          <a:prstGeom prst="rect">
            <a:avLst/>
          </a:prstGeom>
          <a:noFill/>
        </p:spPr>
      </p:pic>
    </p:spTree>
    <p:extLst>
      <p:ext uri="{BB962C8B-B14F-4D97-AF65-F5344CB8AC3E}">
        <p14:creationId xmlns:p14="http://schemas.microsoft.com/office/powerpoint/2010/main" val="3809549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rgbClr val="FF0000"/>
                </a:solidFill>
              </a:rPr>
              <a:t>عوامل خطر ابتلا به سرطان ها</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lvl="0" indent="0" algn="just" rtl="1">
              <a:lnSpc>
                <a:spcPct val="115000"/>
              </a:lnSpc>
              <a:buNone/>
            </a:pPr>
            <a:r>
              <a:rPr lang="fa-IR" u="sng" dirty="0" smtClean="0">
                <a:effectLst/>
                <a:latin typeface="Times New Roman"/>
                <a:ea typeface="Times New Roman"/>
                <a:cs typeface="B Nazanin"/>
              </a:rPr>
              <a:t>3 - عوامل خطرساز محیطی:</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کارسینوژن های شغلی: آزبست،</a:t>
            </a:r>
            <a:r>
              <a:rPr lang="fa-IR" dirty="0" smtClean="0">
                <a:effectLst/>
                <a:latin typeface="Times New Roman"/>
                <a:ea typeface="Times New Roman"/>
                <a:cs typeface="B Nazanin"/>
              </a:rPr>
              <a:t> </a:t>
            </a:r>
            <a:r>
              <a:rPr lang="ar-SA" dirty="0" smtClean="0">
                <a:effectLst/>
                <a:latin typeface="Times New Roman"/>
                <a:ea typeface="Times New Roman"/>
                <a:cs typeface="B Nazanin"/>
              </a:rPr>
              <a:t>سیلیکا، آمین های آروماتیک و فلزات سنگین</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آلودگی های محیطی: آلودگی های هوا، آب و خاک، آلودگی های درون خانه مثل سوخت های مورد استفاده در پخت و پز در جوامع روستایی</a:t>
            </a:r>
            <a:endParaRPr lang="fa-IR" sz="2800" dirty="0" smtClean="0">
              <a:ea typeface="Times New Roman"/>
              <a:cs typeface="Arial"/>
            </a:endParaRPr>
          </a:p>
          <a:p>
            <a:pPr lvl="0" algn="just" rtl="1">
              <a:lnSpc>
                <a:spcPct val="115000"/>
              </a:lnSpc>
              <a:buFont typeface="Symbol"/>
              <a:buChar char=""/>
            </a:pPr>
            <a:r>
              <a:rPr lang="ar-SA" dirty="0" smtClean="0">
                <a:effectLst/>
                <a:latin typeface="Times New Roman"/>
                <a:ea typeface="Times New Roman"/>
                <a:cs typeface="B Nazanin"/>
              </a:rPr>
              <a:t>آلودگی غذا: مایکوتوکسین ها، آفلاتوکسین، آسپرژیلوس، مواد شیمیایی صنعتی مثل </a:t>
            </a:r>
            <a:r>
              <a:rPr lang="en-US" dirty="0" smtClean="0">
                <a:effectLst/>
                <a:latin typeface="Times New Roman"/>
                <a:ea typeface="Times New Roman"/>
                <a:cs typeface="B Nazanin"/>
              </a:rPr>
              <a:t>DDT</a:t>
            </a:r>
            <a:r>
              <a:rPr lang="fa-IR" dirty="0" smtClean="0">
                <a:effectLst/>
                <a:latin typeface="Times New Roman"/>
                <a:ea typeface="Times New Roman"/>
                <a:cs typeface="B Nazanin"/>
              </a:rPr>
              <a:t> ، ترکیبات نیتریت و نیترات</a:t>
            </a:r>
            <a:r>
              <a:rPr lang="en-US" dirty="0" smtClean="0">
                <a:effectLst/>
              </a:rPr>
              <a:t> </a:t>
            </a:r>
            <a:r>
              <a:rPr lang="en-US" dirty="0" smtClean="0">
                <a:effectLst/>
                <a:latin typeface="Times New Roman"/>
                <a:ea typeface="Times New Roman"/>
                <a:cs typeface="B Nazanin"/>
              </a:rPr>
              <a:t> </a:t>
            </a:r>
            <a:endParaRPr lang="en-US" sz="2800" dirty="0">
              <a:ea typeface="Calibri"/>
              <a:cs typeface="Arial"/>
            </a:endParaRPr>
          </a:p>
          <a:p>
            <a:pPr lvl="0" algn="just" rtl="1">
              <a:lnSpc>
                <a:spcPct val="115000"/>
              </a:lnSpc>
              <a:buFont typeface="Symbol"/>
              <a:buChar char=""/>
            </a:pPr>
            <a:r>
              <a:rPr lang="fa-IR" dirty="0" smtClean="0">
                <a:effectLst/>
                <a:latin typeface="Times New Roman"/>
                <a:ea typeface="Times New Roman"/>
                <a:cs typeface="B Nazanin"/>
              </a:rPr>
              <a:t>پرتوهای یون ساز مثل پرتو اشعه ایکس، پرتوهای کیهانی و ماوراءبنفش خورشیدی</a:t>
            </a:r>
            <a:endParaRPr lang="en-US" sz="2800" dirty="0">
              <a:ea typeface="Calibri"/>
              <a:cs typeface="Arial"/>
            </a:endParaRPr>
          </a:p>
        </p:txBody>
      </p:sp>
    </p:spTree>
    <p:extLst>
      <p:ext uri="{BB962C8B-B14F-4D97-AF65-F5344CB8AC3E}">
        <p14:creationId xmlns:p14="http://schemas.microsoft.com/office/powerpoint/2010/main" val="6236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rgbClr val="FF0000"/>
                </a:solidFill>
              </a:rPr>
              <a:t>عوامل خطر ابتلا به سرطان ها</a:t>
            </a:r>
            <a:endParaRPr lang="en-US" dirty="0">
              <a:solidFill>
                <a:srgbClr val="FF0000"/>
              </a:solidFill>
            </a:endParaRPr>
          </a:p>
        </p:txBody>
      </p:sp>
      <p:sp>
        <p:nvSpPr>
          <p:cNvPr id="3" name="Content Placeholder 2"/>
          <p:cNvSpPr>
            <a:spLocks noGrp="1"/>
          </p:cNvSpPr>
          <p:nvPr>
            <p:ph idx="1"/>
          </p:nvPr>
        </p:nvSpPr>
        <p:spPr/>
        <p:txBody>
          <a:bodyPr/>
          <a:lstStyle/>
          <a:p>
            <a:pPr marL="0" lvl="0" indent="0" algn="just" rtl="1">
              <a:lnSpc>
                <a:spcPct val="115000"/>
              </a:lnSpc>
              <a:buNone/>
            </a:pPr>
            <a:r>
              <a:rPr lang="fa-IR" u="sng" dirty="0" smtClean="0">
                <a:effectLst/>
                <a:latin typeface="Times New Roman"/>
                <a:ea typeface="Times New Roman"/>
                <a:cs typeface="B Nazanin"/>
              </a:rPr>
              <a:t>4 - </a:t>
            </a:r>
            <a:r>
              <a:rPr lang="ar-SA" u="sng" dirty="0" smtClean="0">
                <a:effectLst/>
                <a:latin typeface="Times New Roman"/>
                <a:ea typeface="Times New Roman"/>
                <a:cs typeface="B Nazanin"/>
              </a:rPr>
              <a:t>عوامل خطر ساز پزشکی:</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اشعه درمانی</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مصرف برخی داروها مثل داروهای ضدبارداری در افزایش مختصر سرطان پستان و پیشگیری از سرطان اندومتر و تخمدان، داروهای ضد سرطان، آنتاگونیست های هورمونی و برخی داروهای سرکوب کننده سیستم ایمنی</a:t>
            </a:r>
            <a:endParaRPr lang="en-US" sz="2800" dirty="0">
              <a:ea typeface="Calibri"/>
              <a:cs typeface="Arial"/>
            </a:endParaRPr>
          </a:p>
          <a:p>
            <a:pPr marL="0" indent="0" algn="r" rtl="1">
              <a:buNone/>
            </a:pPr>
            <a:endParaRPr lang="en-US" dirty="0"/>
          </a:p>
        </p:txBody>
      </p:sp>
    </p:spTree>
    <p:extLst>
      <p:ext uri="{BB962C8B-B14F-4D97-AF65-F5344CB8AC3E}">
        <p14:creationId xmlns:p14="http://schemas.microsoft.com/office/powerpoint/2010/main" val="94996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عوامل خطر ابتلا به سرطان ها</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lvl="0" indent="0" algn="just" rtl="1">
              <a:lnSpc>
                <a:spcPct val="115000"/>
              </a:lnSpc>
              <a:buNone/>
            </a:pPr>
            <a:r>
              <a:rPr lang="fa-IR" u="sng" dirty="0" smtClean="0">
                <a:effectLst/>
                <a:latin typeface="Times New Roman"/>
                <a:ea typeface="Times New Roman"/>
                <a:cs typeface="B Nazanin"/>
              </a:rPr>
              <a:t>5 - </a:t>
            </a:r>
            <a:r>
              <a:rPr lang="ar-SA" u="sng" dirty="0" smtClean="0">
                <a:effectLst/>
                <a:latin typeface="Times New Roman"/>
                <a:ea typeface="Times New Roman"/>
                <a:cs typeface="B Nazanin"/>
              </a:rPr>
              <a:t>ابتلاء به سایر بیماری ها:</a:t>
            </a:r>
            <a:endParaRPr lang="en-US" sz="2800" dirty="0">
              <a:ea typeface="Calibri"/>
              <a:cs typeface="Arial"/>
            </a:endParaRPr>
          </a:p>
          <a:p>
            <a:pPr lvl="0" algn="just" rtl="1">
              <a:lnSpc>
                <a:spcPct val="115000"/>
              </a:lnSpc>
              <a:buFont typeface="Wingdings" pitchFamily="2" charset="2"/>
              <a:buChar char="v"/>
            </a:pPr>
            <a:r>
              <a:rPr lang="ar-SA" dirty="0" smtClean="0">
                <a:effectLst/>
                <a:latin typeface="Times New Roman"/>
                <a:ea typeface="Times New Roman"/>
                <a:cs typeface="B Titr" pitchFamily="2" charset="-78"/>
              </a:rPr>
              <a:t>یک چهارم سرطان ها در جوامع در حال توسعه منتسب به عفونت ها هستند. </a:t>
            </a:r>
            <a:endParaRPr lang="fa-IR" dirty="0" smtClean="0">
              <a:effectLst/>
              <a:latin typeface="Times New Roman"/>
              <a:ea typeface="Times New Roman"/>
              <a:cs typeface="B Titr" pitchFamily="2" charset="-78"/>
            </a:endParaRPr>
          </a:p>
          <a:p>
            <a:pPr lvl="0" algn="just" rtl="1">
              <a:lnSpc>
                <a:spcPct val="115000"/>
              </a:lnSpc>
              <a:buFont typeface="Wingdings" pitchFamily="2" charset="2"/>
              <a:buChar char="ü"/>
            </a:pPr>
            <a:r>
              <a:rPr lang="ar-SA" dirty="0" smtClean="0">
                <a:effectLst/>
                <a:latin typeface="Times New Roman"/>
                <a:ea typeface="Times New Roman"/>
                <a:cs typeface="B Nazanin"/>
              </a:rPr>
              <a:t>ویروس هپاتیت </a:t>
            </a:r>
            <a:r>
              <a:rPr lang="en-US" dirty="0" smtClean="0">
                <a:effectLst/>
                <a:latin typeface="Times New Roman"/>
                <a:ea typeface="Times New Roman"/>
                <a:cs typeface="B Nazanin"/>
              </a:rPr>
              <a:t>B</a:t>
            </a:r>
            <a:r>
              <a:rPr lang="fa-IR" dirty="0" smtClean="0">
                <a:effectLst/>
                <a:latin typeface="Times New Roman"/>
                <a:ea typeface="Times New Roman"/>
                <a:cs typeface="B Nazanin"/>
              </a:rPr>
              <a:t> و </a:t>
            </a:r>
            <a:r>
              <a:rPr lang="en-US" dirty="0" smtClean="0">
                <a:effectLst/>
                <a:latin typeface="Times New Roman"/>
                <a:ea typeface="Times New Roman"/>
                <a:cs typeface="B Nazanin"/>
              </a:rPr>
              <a:t>C</a:t>
            </a:r>
            <a:r>
              <a:rPr lang="fa-IR" dirty="0" smtClean="0">
                <a:effectLst/>
                <a:latin typeface="Times New Roman"/>
                <a:ea typeface="Times New Roman"/>
                <a:cs typeface="B Nazanin"/>
              </a:rPr>
              <a:t> در ارتباط با کارسینوم هپاتوسلولار کبد</a:t>
            </a:r>
          </a:p>
          <a:p>
            <a:pPr lvl="0" algn="just" rtl="1">
              <a:lnSpc>
                <a:spcPct val="115000"/>
              </a:lnSpc>
              <a:buFont typeface="Wingdings" pitchFamily="2" charset="2"/>
              <a:buChar char="ü"/>
            </a:pPr>
            <a:r>
              <a:rPr lang="fa-IR" dirty="0" smtClean="0">
                <a:effectLst/>
                <a:latin typeface="Times New Roman"/>
                <a:ea typeface="Times New Roman"/>
                <a:cs typeface="B Nazanin"/>
              </a:rPr>
              <a:t> ویروس پاپیلومای انسانی در ارتباط با سرطان سرویکس</a:t>
            </a:r>
          </a:p>
          <a:p>
            <a:pPr lvl="0" algn="just" rtl="1">
              <a:lnSpc>
                <a:spcPct val="115000"/>
              </a:lnSpc>
              <a:buFont typeface="Wingdings" pitchFamily="2" charset="2"/>
              <a:buChar char="ü"/>
            </a:pPr>
            <a:r>
              <a:rPr lang="fa-IR" dirty="0" smtClean="0">
                <a:effectLst/>
                <a:latin typeface="Times New Roman"/>
                <a:ea typeface="Times New Roman"/>
                <a:cs typeface="B Nazanin"/>
              </a:rPr>
              <a:t> ویروس اپشتین بار در ارتباط با لنفوم بورکیت هوچکین و کارسینوم نازوفارنکس</a:t>
            </a:r>
          </a:p>
          <a:p>
            <a:pPr lvl="0" algn="just" rtl="1">
              <a:lnSpc>
                <a:spcPct val="115000"/>
              </a:lnSpc>
              <a:buFont typeface="Wingdings" pitchFamily="2" charset="2"/>
              <a:buChar char="ü"/>
            </a:pPr>
            <a:r>
              <a:rPr lang="fa-IR" dirty="0" smtClean="0">
                <a:effectLst/>
                <a:latin typeface="Times New Roman"/>
                <a:ea typeface="Times New Roman"/>
                <a:cs typeface="B Nazanin"/>
              </a:rPr>
              <a:t> ویروس لنفوتروپیک </a:t>
            </a:r>
            <a:r>
              <a:rPr lang="en-US" dirty="0" smtClean="0">
                <a:effectLst/>
                <a:latin typeface="Times New Roman"/>
                <a:ea typeface="Times New Roman"/>
                <a:cs typeface="B Nazanin"/>
              </a:rPr>
              <a:t>T</a:t>
            </a:r>
            <a:r>
              <a:rPr lang="fa-IR" dirty="0" smtClean="0">
                <a:effectLst/>
                <a:latin typeface="Times New Roman"/>
                <a:ea typeface="Times New Roman"/>
                <a:cs typeface="B Nazanin"/>
              </a:rPr>
              <a:t> انسانی در ارتباط با لنفوم و لوسمی سلول </a:t>
            </a:r>
            <a:r>
              <a:rPr lang="en-US" dirty="0" smtClean="0">
                <a:effectLst/>
                <a:latin typeface="Times New Roman"/>
                <a:ea typeface="Times New Roman"/>
                <a:cs typeface="B Nazanin"/>
              </a:rPr>
              <a:t>T</a:t>
            </a:r>
            <a:endParaRPr lang="fa-IR" dirty="0">
              <a:latin typeface="Times New Roman"/>
              <a:ea typeface="Times New Roman"/>
              <a:cs typeface="B Nazanin"/>
            </a:endParaRPr>
          </a:p>
          <a:p>
            <a:pPr lvl="0" algn="just" rtl="1">
              <a:lnSpc>
                <a:spcPct val="115000"/>
              </a:lnSpc>
              <a:buFont typeface="Wingdings" pitchFamily="2" charset="2"/>
              <a:buChar char="ü"/>
            </a:pPr>
            <a:r>
              <a:rPr lang="ar-SA" dirty="0" smtClean="0">
                <a:effectLst/>
                <a:latin typeface="Times New Roman"/>
                <a:ea typeface="Times New Roman"/>
                <a:cs typeface="B Nazanin"/>
              </a:rPr>
              <a:t>هلیکوباکترپیلوری و سرطان معده</a:t>
            </a:r>
            <a:endParaRPr lang="fa-IR" dirty="0" smtClean="0">
              <a:effectLst/>
              <a:latin typeface="Times New Roman"/>
              <a:ea typeface="Times New Roman"/>
              <a:cs typeface="B Nazanin"/>
            </a:endParaRPr>
          </a:p>
          <a:p>
            <a:pPr lvl="0" algn="just" rtl="1">
              <a:lnSpc>
                <a:spcPct val="115000"/>
              </a:lnSpc>
              <a:buFont typeface="Wingdings" pitchFamily="2" charset="2"/>
              <a:buChar char="ü"/>
            </a:pPr>
            <a:r>
              <a:rPr lang="ar-SA" dirty="0" smtClean="0">
                <a:effectLst/>
                <a:latin typeface="Times New Roman"/>
                <a:ea typeface="Times New Roman"/>
                <a:cs typeface="B Nazanin"/>
              </a:rPr>
              <a:t> </a:t>
            </a:r>
            <a:r>
              <a:rPr lang="en-US" dirty="0" smtClean="0">
                <a:effectLst/>
                <a:latin typeface="Times New Roman"/>
                <a:ea typeface="Times New Roman"/>
                <a:cs typeface="B Nazanin"/>
              </a:rPr>
              <a:t>HIV</a:t>
            </a:r>
            <a:r>
              <a:rPr lang="fa-IR" dirty="0" smtClean="0">
                <a:effectLst/>
                <a:latin typeface="Times New Roman"/>
                <a:ea typeface="Times New Roman"/>
                <a:cs typeface="B Nazanin"/>
              </a:rPr>
              <a:t> و سارکوم کاپوزی</a:t>
            </a:r>
          </a:p>
          <a:p>
            <a:pPr lvl="0" algn="just" rtl="1">
              <a:lnSpc>
                <a:spcPct val="115000"/>
              </a:lnSpc>
              <a:buFont typeface="Wingdings" pitchFamily="2" charset="2"/>
              <a:buChar char="ü"/>
            </a:pPr>
            <a:r>
              <a:rPr lang="fa-IR" dirty="0" smtClean="0">
                <a:effectLst/>
                <a:latin typeface="Times New Roman"/>
                <a:ea typeface="Times New Roman"/>
                <a:cs typeface="B Nazanin"/>
              </a:rPr>
              <a:t> شیستوزوما و سرطان مثانه </a:t>
            </a:r>
          </a:p>
          <a:p>
            <a:pPr lvl="0" algn="just" rtl="1">
              <a:lnSpc>
                <a:spcPct val="115000"/>
              </a:lnSpc>
              <a:buFont typeface="Wingdings" pitchFamily="2" charset="2"/>
              <a:buChar char="ü"/>
            </a:pPr>
            <a:r>
              <a:rPr lang="fa-IR" dirty="0" smtClean="0">
                <a:effectLst/>
                <a:latin typeface="Times New Roman"/>
                <a:ea typeface="Times New Roman"/>
                <a:cs typeface="B Nazanin"/>
              </a:rPr>
              <a:t>بیماری های همراه با سرکوب سیستم ایمنی و سارکوم کاپوزی</a:t>
            </a:r>
          </a:p>
          <a:p>
            <a:pPr lvl="0" algn="just" rtl="1">
              <a:lnSpc>
                <a:spcPct val="115000"/>
              </a:lnSpc>
              <a:buFont typeface="Wingdings" pitchFamily="2" charset="2"/>
              <a:buChar char="ü"/>
            </a:pPr>
            <a:r>
              <a:rPr lang="fa-IR" dirty="0" smtClean="0">
                <a:effectLst/>
                <a:latin typeface="Times New Roman"/>
                <a:ea typeface="Times New Roman"/>
                <a:cs typeface="B Nazanin"/>
              </a:rPr>
              <a:t> کانسر پوست غیر ملانومی، لنفوم غیر هوچکین</a:t>
            </a:r>
            <a:endParaRPr lang="en-US" sz="2800" dirty="0">
              <a:ea typeface="Calibri"/>
              <a:cs typeface="Arial"/>
            </a:endParaRPr>
          </a:p>
          <a:p>
            <a:endParaRPr lang="en-US" dirty="0"/>
          </a:p>
        </p:txBody>
      </p:sp>
    </p:spTree>
    <p:extLst>
      <p:ext uri="{BB962C8B-B14F-4D97-AF65-F5344CB8AC3E}">
        <p14:creationId xmlns:p14="http://schemas.microsoft.com/office/powerpoint/2010/main" val="261917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rtl="1">
              <a:lnSpc>
                <a:spcPct val="150000"/>
              </a:lnSpc>
              <a:spcAft>
                <a:spcPts val="0"/>
              </a:spcAft>
            </a:pPr>
            <a:r>
              <a:rPr lang="ar-SA" dirty="0" smtClean="0">
                <a:effectLst/>
                <a:latin typeface="Times New Roman"/>
                <a:ea typeface="Times New Roman"/>
                <a:cs typeface="B Nazanin"/>
              </a:rPr>
              <a:t>تشخیص زود هنگام یک سرطان به دو شیوه ی کلی، آموزش و غربالگری است.</a:t>
            </a:r>
            <a:endParaRPr lang="en-US" sz="2800" dirty="0">
              <a:ea typeface="Calibri"/>
              <a:cs typeface="Arial"/>
            </a:endParaRPr>
          </a:p>
          <a:p>
            <a:pPr lvl="0" algn="just" rtl="1">
              <a:lnSpc>
                <a:spcPct val="150000"/>
              </a:lnSpc>
              <a:buFont typeface="+mj-lt"/>
              <a:buAutoNum type="arabicPeriod"/>
            </a:pPr>
            <a:r>
              <a:rPr lang="ar-SA" dirty="0" smtClean="0">
                <a:effectLst/>
                <a:latin typeface="Times New Roman"/>
                <a:ea typeface="Times New Roman"/>
                <a:cs typeface="B Nazanin"/>
              </a:rPr>
              <a:t>آموزش به منظور افزایش آگاهی در مورد علایم و نشانه های اولیه سرطان بخصوص در جمعیت در معرض خطر، همین طور در بین پزشکان سطوح اولیه مراقبت های بهداشتی، پرستاران و پیراپزشکان است.</a:t>
            </a:r>
            <a:endParaRPr lang="en-US" sz="2800" dirty="0">
              <a:ea typeface="Calibri"/>
              <a:cs typeface="Arial"/>
            </a:endParaRPr>
          </a:p>
          <a:p>
            <a:pPr lvl="0" algn="just" rtl="1">
              <a:lnSpc>
                <a:spcPct val="150000"/>
              </a:lnSpc>
              <a:buFont typeface="+mj-lt"/>
              <a:buAutoNum type="arabicPeriod"/>
            </a:pPr>
            <a:r>
              <a:rPr lang="ar-SA" dirty="0" smtClean="0">
                <a:effectLst/>
                <a:latin typeface="Times New Roman"/>
                <a:ea typeface="Times New Roman"/>
                <a:cs typeface="B Nazanin"/>
              </a:rPr>
              <a:t>غربالگری فرآیندی است که در آن یک آزمایش بالینی برای جمعیت بی علامت اما در معرض خطر بیماری انجام می شود تا امکان تشخیص قبل از بروز علایم بیماری فراهم شود.</a:t>
            </a:r>
            <a:endParaRPr lang="en-US" sz="2800" dirty="0">
              <a:ea typeface="Calibri"/>
              <a:cs typeface="Arial"/>
            </a:endParaRPr>
          </a:p>
          <a:p>
            <a:endParaRPr lang="en-US" dirty="0"/>
          </a:p>
        </p:txBody>
      </p:sp>
      <p:sp>
        <p:nvSpPr>
          <p:cNvPr id="2" name="Title 1"/>
          <p:cNvSpPr>
            <a:spLocks noGrp="1"/>
          </p:cNvSpPr>
          <p:nvPr>
            <p:ph type="title"/>
          </p:nvPr>
        </p:nvSpPr>
        <p:spPr/>
        <p:txBody>
          <a:bodyPr>
            <a:normAutofit/>
          </a:bodyPr>
          <a:lstStyle/>
          <a:p>
            <a:pPr marL="342900" lvl="0" indent="-342900" rtl="1">
              <a:lnSpc>
                <a:spcPct val="115000"/>
              </a:lnSpc>
              <a:spcBef>
                <a:spcPct val="20000"/>
              </a:spcBef>
            </a:pPr>
            <a:r>
              <a:rPr lang="fa-IR" sz="2200" dirty="0">
                <a:solidFill>
                  <a:prstClr val="black"/>
                </a:solidFill>
                <a:latin typeface="Times New Roman"/>
                <a:ea typeface="Times New Roman"/>
                <a:cs typeface="B Titr"/>
              </a:rPr>
              <a:t>تشخیص زود هنگام سرطان:</a:t>
            </a:r>
            <a:r>
              <a:rPr lang="en-US" sz="2000" dirty="0">
                <a:solidFill>
                  <a:prstClr val="black"/>
                </a:solidFill>
                <a:ea typeface="Calibri"/>
                <a:cs typeface="Arial"/>
              </a:rPr>
              <a:t/>
            </a:r>
            <a:br>
              <a:rPr lang="en-US" sz="2000" dirty="0">
                <a:solidFill>
                  <a:prstClr val="black"/>
                </a:solidFill>
                <a:ea typeface="Calibri"/>
                <a:cs typeface="Arial"/>
              </a:rPr>
            </a:br>
            <a:endParaRPr lang="en-US" dirty="0"/>
          </a:p>
        </p:txBody>
      </p:sp>
    </p:spTree>
    <p:extLst>
      <p:ext uri="{BB962C8B-B14F-4D97-AF65-F5344CB8AC3E}">
        <p14:creationId xmlns:p14="http://schemas.microsoft.com/office/powerpoint/2010/main" val="152889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lgn="just" rtl="1">
              <a:lnSpc>
                <a:spcPct val="150000"/>
              </a:lnSpc>
              <a:buSzPts val="1200"/>
              <a:buNone/>
            </a:pPr>
            <a:r>
              <a:rPr lang="fa-IR" sz="2800" dirty="0" smtClean="0">
                <a:solidFill>
                  <a:prstClr val="black"/>
                </a:solidFill>
                <a:latin typeface="Times New Roman"/>
                <a:ea typeface="Times New Roman"/>
                <a:cs typeface="B Koodak" pitchFamily="2" charset="-78"/>
              </a:rPr>
              <a:t>1 . </a:t>
            </a:r>
            <a:r>
              <a:rPr lang="ar-SA" sz="2800" dirty="0" smtClean="0">
                <a:solidFill>
                  <a:prstClr val="black"/>
                </a:solidFill>
                <a:latin typeface="Times New Roman"/>
                <a:ea typeface="Times New Roman"/>
                <a:cs typeface="B Koodak" pitchFamily="2" charset="-78"/>
              </a:rPr>
              <a:t>عدم </a:t>
            </a:r>
            <a:r>
              <a:rPr lang="ar-SA" sz="2800" dirty="0">
                <a:solidFill>
                  <a:prstClr val="black"/>
                </a:solidFill>
                <a:latin typeface="Times New Roman"/>
                <a:ea typeface="Times New Roman"/>
                <a:cs typeface="B Koodak" pitchFamily="2" charset="-78"/>
              </a:rPr>
              <a:t>استعمال دخانیات</a:t>
            </a:r>
            <a:endParaRPr lang="en-US" sz="2800" dirty="0">
              <a:solidFill>
                <a:prstClr val="black"/>
              </a:solidFill>
              <a:latin typeface="Times New Roman"/>
              <a:ea typeface="Times New Roman"/>
              <a:cs typeface="B Koodak" pitchFamily="2" charset="-78"/>
            </a:endParaRPr>
          </a:p>
          <a:p>
            <a:pPr marL="0" lvl="0" indent="0" algn="just" rtl="1">
              <a:lnSpc>
                <a:spcPct val="150000"/>
              </a:lnSpc>
              <a:buSzPts val="1200"/>
              <a:buNone/>
            </a:pPr>
            <a:r>
              <a:rPr lang="fa-IR" sz="2800" dirty="0" smtClean="0">
                <a:solidFill>
                  <a:prstClr val="black"/>
                </a:solidFill>
                <a:latin typeface="Times New Roman"/>
                <a:ea typeface="Times New Roman"/>
                <a:cs typeface="B Koodak" pitchFamily="2" charset="-78"/>
              </a:rPr>
              <a:t>2 . </a:t>
            </a:r>
            <a:r>
              <a:rPr lang="ar-SA" sz="2800" dirty="0" smtClean="0">
                <a:solidFill>
                  <a:prstClr val="black"/>
                </a:solidFill>
                <a:latin typeface="Times New Roman"/>
                <a:ea typeface="Times New Roman"/>
                <a:cs typeface="B Koodak" pitchFamily="2" charset="-78"/>
              </a:rPr>
              <a:t>عدم</a:t>
            </a:r>
            <a:r>
              <a:rPr lang="ar-SA" sz="2400" dirty="0" smtClean="0">
                <a:solidFill>
                  <a:prstClr val="black"/>
                </a:solidFill>
                <a:latin typeface="Times New Roman"/>
                <a:ea typeface="Times New Roman"/>
                <a:cs typeface="B Koodak" pitchFamily="2" charset="-78"/>
              </a:rPr>
              <a:t> </a:t>
            </a:r>
            <a:r>
              <a:rPr lang="ar-SA" sz="2800" dirty="0">
                <a:solidFill>
                  <a:prstClr val="black"/>
                </a:solidFill>
                <a:latin typeface="Times New Roman"/>
                <a:ea typeface="Times New Roman"/>
                <a:cs typeface="B Koodak" pitchFamily="2" charset="-78"/>
              </a:rPr>
              <a:t>مصرف مشروبات الکلی</a:t>
            </a:r>
            <a:endParaRPr lang="en-US" sz="2800" dirty="0">
              <a:solidFill>
                <a:prstClr val="black"/>
              </a:solidFill>
              <a:latin typeface="Times New Roman"/>
              <a:ea typeface="Times New Roman"/>
              <a:cs typeface="B Koodak" pitchFamily="2" charset="-78"/>
            </a:endParaRPr>
          </a:p>
          <a:p>
            <a:pPr marL="0" lvl="0" indent="0" algn="just" rtl="1">
              <a:lnSpc>
                <a:spcPct val="150000"/>
              </a:lnSpc>
              <a:buSzPts val="1200"/>
              <a:buNone/>
            </a:pPr>
            <a:r>
              <a:rPr lang="fa-IR" sz="2800" dirty="0" smtClean="0">
                <a:solidFill>
                  <a:prstClr val="black"/>
                </a:solidFill>
                <a:latin typeface="Times New Roman"/>
                <a:ea typeface="Times New Roman"/>
                <a:cs typeface="B Koodak" pitchFamily="2" charset="-78"/>
              </a:rPr>
              <a:t>3 . </a:t>
            </a:r>
            <a:r>
              <a:rPr lang="ar-SA" sz="2800" dirty="0" smtClean="0">
                <a:solidFill>
                  <a:prstClr val="black"/>
                </a:solidFill>
                <a:latin typeface="Times New Roman"/>
                <a:ea typeface="Times New Roman"/>
                <a:cs typeface="B Koodak" pitchFamily="2" charset="-78"/>
              </a:rPr>
              <a:t>رعایت </a:t>
            </a:r>
            <a:r>
              <a:rPr lang="ar-SA" sz="2800" dirty="0">
                <a:solidFill>
                  <a:prstClr val="black"/>
                </a:solidFill>
                <a:latin typeface="Times New Roman"/>
                <a:ea typeface="Times New Roman"/>
                <a:cs typeface="B Koodak" pitchFamily="2" charset="-78"/>
              </a:rPr>
              <a:t>رژیم غذایی مناسب : مصرف سبزیجات و میوه </a:t>
            </a:r>
            <a:r>
              <a:rPr lang="ar-SA" sz="2800" dirty="0" smtClean="0">
                <a:solidFill>
                  <a:prstClr val="black"/>
                </a:solidFill>
                <a:latin typeface="Times New Roman"/>
                <a:ea typeface="Times New Roman"/>
                <a:cs typeface="B Koodak" pitchFamily="2" charset="-78"/>
              </a:rPr>
              <a:t>جات</a:t>
            </a:r>
            <a:r>
              <a:rPr lang="fa-IR" sz="2800" dirty="0" smtClean="0">
                <a:solidFill>
                  <a:prstClr val="black"/>
                </a:solidFill>
                <a:latin typeface="Times New Roman"/>
                <a:ea typeface="Times New Roman"/>
                <a:cs typeface="B Koodak" pitchFamily="2" charset="-78"/>
              </a:rPr>
              <a:t> </a:t>
            </a:r>
            <a:r>
              <a:rPr lang="ar-SA" sz="2800" dirty="0" smtClean="0">
                <a:solidFill>
                  <a:prstClr val="black"/>
                </a:solidFill>
                <a:latin typeface="Times New Roman"/>
                <a:ea typeface="Times New Roman"/>
                <a:cs typeface="B Koodak" pitchFamily="2" charset="-78"/>
              </a:rPr>
              <a:t> </a:t>
            </a:r>
            <a:r>
              <a:rPr lang="fa-IR" sz="2800" dirty="0" smtClean="0">
                <a:solidFill>
                  <a:prstClr val="black"/>
                </a:solidFill>
                <a:latin typeface="Times New Roman"/>
                <a:ea typeface="Times New Roman"/>
                <a:cs typeface="B Koodak" pitchFamily="2" charset="-78"/>
              </a:rPr>
              <a:t>(</a:t>
            </a:r>
            <a:r>
              <a:rPr lang="ar-SA" sz="2800" dirty="0" smtClean="0">
                <a:solidFill>
                  <a:prstClr val="black"/>
                </a:solidFill>
                <a:latin typeface="Times New Roman"/>
                <a:ea typeface="Times New Roman"/>
                <a:cs typeface="B Koodak" pitchFamily="2" charset="-78"/>
              </a:rPr>
              <a:t>روزانه </a:t>
            </a:r>
            <a:r>
              <a:rPr lang="ar-SA" sz="2800" dirty="0">
                <a:solidFill>
                  <a:prstClr val="black"/>
                </a:solidFill>
                <a:latin typeface="Times New Roman"/>
                <a:ea typeface="Times New Roman"/>
                <a:cs typeface="B Koodak" pitchFamily="2" charset="-78"/>
              </a:rPr>
              <a:t>و به مقدار کافی ) ، استفاده کم از غذاهای با منشا چربی حیوانی ، عدم مصرف مواد غذایی دارای ماده نگهدارنده نیتریت مثل سوسیس و کالباس ، عدم مصرف غذاهای کپک زده ، شور ، دوداندود و نمک سود</a:t>
            </a:r>
            <a:endParaRPr lang="en-US" sz="2800" dirty="0">
              <a:solidFill>
                <a:prstClr val="black"/>
              </a:solidFill>
              <a:latin typeface="Times New Roman"/>
              <a:ea typeface="Times New Roman"/>
              <a:cs typeface="B Koodak" pitchFamily="2" charset="-78"/>
            </a:endParaRPr>
          </a:p>
        </p:txBody>
      </p:sp>
      <p:sp>
        <p:nvSpPr>
          <p:cNvPr id="2" name="Title 1"/>
          <p:cNvSpPr>
            <a:spLocks noGrp="1"/>
          </p:cNvSpPr>
          <p:nvPr>
            <p:ph type="title"/>
          </p:nvPr>
        </p:nvSpPr>
        <p:spPr/>
        <p:txBody>
          <a:bodyPr>
            <a:normAutofit fontScale="90000"/>
          </a:bodyPr>
          <a:lstStyle/>
          <a:p>
            <a:r>
              <a:rPr lang="fa-IR" dirty="0"/>
              <a:t>پیشگیری از بروز انواع سرطانها</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2971800" cy="2492655"/>
          </a:xfrm>
          <a:prstGeom prst="rect">
            <a:avLst/>
          </a:prstGeom>
        </p:spPr>
      </p:pic>
    </p:spTree>
    <p:extLst>
      <p:ext uri="{BB962C8B-B14F-4D97-AF65-F5344CB8AC3E}">
        <p14:creationId xmlns:p14="http://schemas.microsoft.com/office/powerpoint/2010/main" val="1758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lvl="0" indent="0" algn="just" rtl="1">
              <a:lnSpc>
                <a:spcPct val="150000"/>
              </a:lnSpc>
              <a:buSzPts val="1200"/>
              <a:buNone/>
            </a:pPr>
            <a:r>
              <a:rPr lang="fa-IR" sz="2400" dirty="0">
                <a:solidFill>
                  <a:prstClr val="black"/>
                </a:solidFill>
                <a:latin typeface="Times New Roman"/>
                <a:ea typeface="Times New Roman"/>
                <a:cs typeface="B Koodak" pitchFamily="2" charset="-78"/>
              </a:rPr>
              <a:t>4 . </a:t>
            </a:r>
            <a:r>
              <a:rPr lang="ar-SA" sz="2400" dirty="0">
                <a:solidFill>
                  <a:prstClr val="black"/>
                </a:solidFill>
                <a:latin typeface="Times New Roman"/>
                <a:ea typeface="Times New Roman"/>
                <a:cs typeface="B Koodak" pitchFamily="2" charset="-78"/>
              </a:rPr>
              <a:t>نگه داشتن وزن در حد طبیعی</a:t>
            </a:r>
            <a:r>
              <a:rPr lang="fa-IR" sz="2400" dirty="0">
                <a:solidFill>
                  <a:prstClr val="black"/>
                </a:solidFill>
                <a:latin typeface="Times New Roman"/>
                <a:ea typeface="Times New Roman"/>
                <a:cs typeface="B Koodak" pitchFamily="2" charset="-78"/>
              </a:rPr>
              <a:t> </a:t>
            </a:r>
          </a:p>
          <a:p>
            <a:pPr marL="0" lvl="0" indent="0" algn="just" rtl="1">
              <a:lnSpc>
                <a:spcPct val="150000"/>
              </a:lnSpc>
              <a:buSzPts val="1200"/>
              <a:buNone/>
            </a:pPr>
            <a:r>
              <a:rPr lang="fa-IR" sz="2400" dirty="0">
                <a:solidFill>
                  <a:prstClr val="black"/>
                </a:solidFill>
                <a:latin typeface="Times New Roman"/>
                <a:ea typeface="Times New Roman"/>
                <a:cs typeface="B Koodak" pitchFamily="2" charset="-78"/>
              </a:rPr>
              <a:t> 5 .  </a:t>
            </a:r>
            <a:r>
              <a:rPr lang="ar-SA" sz="2400" dirty="0">
                <a:solidFill>
                  <a:prstClr val="black"/>
                </a:solidFill>
                <a:latin typeface="Times New Roman"/>
                <a:ea typeface="Times New Roman"/>
                <a:cs typeface="B Koodak" pitchFamily="2" charset="-78"/>
              </a:rPr>
              <a:t>انجام فعالیت های ورزشی منظم</a:t>
            </a:r>
            <a:endParaRPr lang="en-US" sz="1600" dirty="0">
              <a:solidFill>
                <a:prstClr val="black"/>
              </a:solidFill>
              <a:ea typeface="Calibri"/>
              <a:cs typeface="B Koodak" pitchFamily="2" charset="-78"/>
            </a:endParaRPr>
          </a:p>
          <a:p>
            <a:pPr marL="0" lvl="0" indent="0" algn="just" rtl="1">
              <a:lnSpc>
                <a:spcPct val="150000"/>
              </a:lnSpc>
              <a:buSzPts val="1200"/>
              <a:buNone/>
            </a:pPr>
            <a:r>
              <a:rPr lang="fa-IR" sz="2400" dirty="0" smtClean="0">
                <a:solidFill>
                  <a:prstClr val="black"/>
                </a:solidFill>
                <a:latin typeface="Times New Roman"/>
                <a:ea typeface="Times New Roman"/>
                <a:cs typeface="B Koodak" pitchFamily="2" charset="-78"/>
              </a:rPr>
              <a:t>6 . </a:t>
            </a:r>
            <a:r>
              <a:rPr lang="ar-SA" sz="2400" dirty="0" smtClean="0">
                <a:solidFill>
                  <a:prstClr val="black"/>
                </a:solidFill>
                <a:latin typeface="Times New Roman"/>
                <a:ea typeface="Times New Roman"/>
                <a:cs typeface="B Koodak" pitchFamily="2" charset="-78"/>
              </a:rPr>
              <a:t>محدودیت </a:t>
            </a:r>
            <a:r>
              <a:rPr lang="ar-SA" sz="2400" dirty="0">
                <a:solidFill>
                  <a:prstClr val="black"/>
                </a:solidFill>
                <a:latin typeface="Times New Roman"/>
                <a:ea typeface="Times New Roman"/>
                <a:cs typeface="B Koodak" pitchFamily="2" charset="-78"/>
              </a:rPr>
              <a:t>مواجهه با عوامل شغلی خطر زا</a:t>
            </a:r>
            <a:endParaRPr lang="en-US" sz="1600" dirty="0">
              <a:solidFill>
                <a:prstClr val="black"/>
              </a:solidFill>
              <a:ea typeface="Calibri"/>
              <a:cs typeface="B Koodak" pitchFamily="2" charset="-78"/>
            </a:endParaRPr>
          </a:p>
          <a:p>
            <a:pPr marL="0" lvl="0" indent="0" algn="just" rtl="1">
              <a:lnSpc>
                <a:spcPct val="150000"/>
              </a:lnSpc>
              <a:buSzPts val="1200"/>
              <a:buNone/>
            </a:pPr>
            <a:r>
              <a:rPr lang="fa-IR" sz="2400" dirty="0" smtClean="0">
                <a:solidFill>
                  <a:prstClr val="black"/>
                </a:solidFill>
                <a:latin typeface="Times New Roman"/>
                <a:ea typeface="Times New Roman"/>
                <a:cs typeface="B Koodak" pitchFamily="2" charset="-78"/>
              </a:rPr>
              <a:t>7 . </a:t>
            </a:r>
            <a:r>
              <a:rPr lang="ar-SA" sz="2400" dirty="0" smtClean="0">
                <a:solidFill>
                  <a:prstClr val="black"/>
                </a:solidFill>
                <a:latin typeface="Times New Roman"/>
                <a:ea typeface="Times New Roman"/>
                <a:cs typeface="B Koodak" pitchFamily="2" charset="-78"/>
              </a:rPr>
              <a:t>جلوگیری </a:t>
            </a:r>
            <a:r>
              <a:rPr lang="ar-SA" sz="2400" dirty="0">
                <a:solidFill>
                  <a:prstClr val="black"/>
                </a:solidFill>
                <a:latin typeface="Times New Roman"/>
                <a:ea typeface="Times New Roman"/>
                <a:cs typeface="B Koodak" pitchFamily="2" charset="-78"/>
              </a:rPr>
              <a:t>از مواجهه طولانی با نور آفتاب </a:t>
            </a:r>
            <a:endParaRPr lang="fa-IR" sz="2400" dirty="0" smtClean="0">
              <a:solidFill>
                <a:prstClr val="black"/>
              </a:solidFill>
              <a:latin typeface="Times New Roman"/>
              <a:ea typeface="Times New Roman"/>
              <a:cs typeface="B Koodak" pitchFamily="2" charset="-78"/>
            </a:endParaRPr>
          </a:p>
          <a:p>
            <a:pPr marL="0" lvl="0" indent="0" algn="just" rtl="1">
              <a:lnSpc>
                <a:spcPct val="150000"/>
              </a:lnSpc>
              <a:buSzPts val="1200"/>
              <a:buNone/>
            </a:pPr>
            <a:r>
              <a:rPr lang="ar-SA" sz="2400" dirty="0" smtClean="0">
                <a:solidFill>
                  <a:prstClr val="black"/>
                </a:solidFill>
                <a:latin typeface="Times New Roman"/>
                <a:ea typeface="Times New Roman"/>
                <a:cs typeface="B Koodak" pitchFamily="2" charset="-78"/>
              </a:rPr>
              <a:t>( </a:t>
            </a:r>
            <a:r>
              <a:rPr lang="ar-SA" sz="2400" dirty="0">
                <a:solidFill>
                  <a:prstClr val="black"/>
                </a:solidFill>
                <a:latin typeface="Times New Roman"/>
                <a:ea typeface="Times New Roman"/>
                <a:cs typeface="B Koodak" pitchFamily="2" charset="-78"/>
              </a:rPr>
              <a:t>بخصوص در ساعات بین 10 صبح تا 4 بعد از ظهر)</a:t>
            </a:r>
            <a:endParaRPr lang="en-US" sz="1600" dirty="0">
              <a:solidFill>
                <a:prstClr val="black"/>
              </a:solidFill>
              <a:ea typeface="Calibri"/>
              <a:cs typeface="B Koodak" pitchFamily="2" charset="-78"/>
            </a:endParaRPr>
          </a:p>
          <a:p>
            <a:pPr marL="0" lvl="0" indent="0" algn="just" rtl="1">
              <a:lnSpc>
                <a:spcPct val="150000"/>
              </a:lnSpc>
              <a:buSzPts val="1200"/>
              <a:buNone/>
            </a:pPr>
            <a:r>
              <a:rPr lang="fa-IR" sz="2400" dirty="0" smtClean="0">
                <a:solidFill>
                  <a:prstClr val="black"/>
                </a:solidFill>
                <a:latin typeface="Times New Roman"/>
                <a:ea typeface="Times New Roman"/>
                <a:cs typeface="B Koodak" pitchFamily="2" charset="-78"/>
              </a:rPr>
              <a:t>8 . </a:t>
            </a:r>
            <a:r>
              <a:rPr lang="ar-SA" sz="2400" dirty="0" smtClean="0">
                <a:solidFill>
                  <a:prstClr val="black"/>
                </a:solidFill>
                <a:latin typeface="Times New Roman"/>
                <a:ea typeface="Times New Roman"/>
                <a:cs typeface="B Koodak" pitchFamily="2" charset="-78"/>
              </a:rPr>
              <a:t>پیگیری </a:t>
            </a:r>
            <a:r>
              <a:rPr lang="ar-SA" sz="2400" dirty="0">
                <a:solidFill>
                  <a:prstClr val="black"/>
                </a:solidFill>
                <a:latin typeface="Times New Roman"/>
                <a:ea typeface="Times New Roman"/>
                <a:cs typeface="B Koodak" pitchFamily="2" charset="-78"/>
              </a:rPr>
              <a:t>موارد ژنتیکی و انواع سرطان های خانوادگی</a:t>
            </a:r>
            <a:endParaRPr lang="en-US" sz="1600" dirty="0">
              <a:solidFill>
                <a:prstClr val="black"/>
              </a:solidFill>
              <a:ea typeface="Calibri"/>
              <a:cs typeface="B Koodak" pitchFamily="2" charset="-78"/>
            </a:endParaRPr>
          </a:p>
          <a:p>
            <a:pPr marL="0" lvl="0" indent="0" algn="r" rtl="1">
              <a:buNone/>
            </a:pPr>
            <a:r>
              <a:rPr lang="fa-IR" sz="2400" dirty="0" smtClean="0">
                <a:solidFill>
                  <a:prstClr val="black"/>
                </a:solidFill>
                <a:latin typeface="Times New Roman"/>
                <a:ea typeface="Times New Roman"/>
                <a:cs typeface="B Koodak" pitchFamily="2" charset="-78"/>
              </a:rPr>
              <a:t>9 . </a:t>
            </a:r>
            <a:r>
              <a:rPr lang="ar-SA" sz="2400" dirty="0" smtClean="0">
                <a:solidFill>
                  <a:prstClr val="black"/>
                </a:solidFill>
                <a:latin typeface="Times New Roman"/>
                <a:ea typeface="Times New Roman"/>
                <a:cs typeface="B Koodak" pitchFamily="2" charset="-78"/>
              </a:rPr>
              <a:t>رعایت </a:t>
            </a:r>
            <a:r>
              <a:rPr lang="ar-SA" sz="2400" dirty="0">
                <a:solidFill>
                  <a:prstClr val="black"/>
                </a:solidFill>
                <a:latin typeface="Times New Roman"/>
                <a:ea typeface="Times New Roman"/>
                <a:cs typeface="B Koodak" pitchFamily="2" charset="-78"/>
              </a:rPr>
              <a:t>بهداشت جنسی و پیشگیری از بیماری های مقاربتی</a:t>
            </a:r>
            <a:endParaRPr lang="en-US" sz="2400" dirty="0">
              <a:solidFill>
                <a:prstClr val="black"/>
              </a:solidFill>
              <a:cs typeface="B Koodak" pitchFamily="2" charset="-78"/>
            </a:endParaRPr>
          </a:p>
          <a:p>
            <a:pPr algn="r" rtl="1"/>
            <a:endParaRPr lang="en-US" sz="4000" dirty="0"/>
          </a:p>
        </p:txBody>
      </p:sp>
      <p:sp>
        <p:nvSpPr>
          <p:cNvPr id="2" name="Title 1"/>
          <p:cNvSpPr>
            <a:spLocks noGrp="1"/>
          </p:cNvSpPr>
          <p:nvPr>
            <p:ph type="title"/>
          </p:nvPr>
        </p:nvSpPr>
        <p:spPr/>
        <p:txBody>
          <a:bodyPr>
            <a:normAutofit fontScale="90000"/>
          </a:bodyPr>
          <a:lstStyle/>
          <a:p>
            <a:r>
              <a:rPr lang="fa-IR" dirty="0"/>
              <a:t>پیشگیری از بروز انواع سرطانها</a:t>
            </a:r>
            <a:r>
              <a:rPr lang="en-US" dirty="0"/>
              <a:t/>
            </a:r>
            <a:br>
              <a:rPr lang="en-US" dirty="0"/>
            </a:br>
            <a:endParaRPr lang="en-US" dirty="0"/>
          </a:p>
        </p:txBody>
      </p:sp>
    </p:spTree>
    <p:extLst>
      <p:ext uri="{BB962C8B-B14F-4D97-AF65-F5344CB8AC3E}">
        <p14:creationId xmlns:p14="http://schemas.microsoft.com/office/powerpoint/2010/main" val="23973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295400"/>
          </a:xfrm>
        </p:spPr>
        <p:txBody>
          <a:bodyPr>
            <a:noAutofit/>
          </a:bodyPr>
          <a:lstStyle/>
          <a:p>
            <a:pPr algn="r"/>
            <a:r>
              <a:rPr lang="fa-IR" sz="3200" b="1" dirty="0" smtClean="0">
                <a:solidFill>
                  <a:prstClr val="black"/>
                </a:solidFill>
                <a:cs typeface="B Zar" pitchFamily="2" charset="-78"/>
              </a:rPr>
              <a:t>در</a:t>
            </a:r>
            <a:r>
              <a:rPr lang="ar-SA" sz="3200" b="1" dirty="0" smtClean="0">
                <a:solidFill>
                  <a:prstClr val="black"/>
                </a:solidFill>
                <a:cs typeface="B Zar" pitchFamily="2" charset="-78"/>
              </a:rPr>
              <a:t> </a:t>
            </a:r>
            <a:r>
              <a:rPr lang="ar-SA" sz="3200" b="1" dirty="0">
                <a:solidFill>
                  <a:prstClr val="black"/>
                </a:solidFill>
                <a:cs typeface="B Zar" pitchFamily="2" charset="-78"/>
              </a:rPr>
              <a:t>سال 1388 پنج سرطان شایع در </a:t>
            </a:r>
            <a:r>
              <a:rPr lang="ar-SA" sz="3200" b="1" dirty="0" smtClean="0">
                <a:solidFill>
                  <a:prstClr val="black"/>
                </a:solidFill>
                <a:cs typeface="B Zar" pitchFamily="2" charset="-78"/>
              </a:rPr>
              <a:t>استان </a:t>
            </a:r>
            <a:r>
              <a:rPr lang="ar-SA" sz="3200" b="1" dirty="0">
                <a:solidFill>
                  <a:prstClr val="black"/>
                </a:solidFill>
                <a:cs typeface="B Zar" pitchFamily="2" charset="-78"/>
              </a:rPr>
              <a:t>قم به تفکیک جنسیت </a:t>
            </a:r>
            <a:r>
              <a:rPr lang="ar-SA" sz="3200" b="1" dirty="0" smtClean="0">
                <a:solidFill>
                  <a:prstClr val="black"/>
                </a:solidFill>
                <a:cs typeface="B Zar" pitchFamily="2" charset="-78"/>
              </a:rPr>
              <a:t>عبارت</a:t>
            </a:r>
            <a:r>
              <a:rPr lang="fa-IR" sz="3200" b="1" dirty="0" smtClean="0">
                <a:solidFill>
                  <a:prstClr val="black"/>
                </a:solidFill>
                <a:cs typeface="B Zar" pitchFamily="2" charset="-78"/>
              </a:rPr>
              <a:t> بودند</a:t>
            </a:r>
            <a:r>
              <a:rPr lang="ar-SA" sz="3200" b="1" dirty="0" smtClean="0">
                <a:solidFill>
                  <a:prstClr val="black"/>
                </a:solidFill>
                <a:cs typeface="B Zar" pitchFamily="2" charset="-78"/>
              </a:rPr>
              <a:t> </a:t>
            </a:r>
            <a:r>
              <a:rPr lang="ar-SA" sz="3200" b="1" dirty="0">
                <a:solidFill>
                  <a:prstClr val="black"/>
                </a:solidFill>
                <a:cs typeface="B Zar" pitchFamily="2" charset="-78"/>
              </a:rPr>
              <a:t>از</a:t>
            </a:r>
            <a:r>
              <a:rPr lang="ar-SA" sz="3200" b="1" dirty="0" smtClean="0">
                <a:solidFill>
                  <a:prstClr val="black"/>
                </a:solidFill>
                <a:cs typeface="B Zar" pitchFamily="2" charset="-78"/>
              </a:rPr>
              <a:t>:</a:t>
            </a:r>
            <a:endParaRPr lang="en-US" sz="32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01625" y="2602221"/>
            <a:ext cx="4038600" cy="222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5105400" y="1600201"/>
            <a:ext cx="3581400" cy="4495800"/>
          </a:xfrm>
        </p:spPr>
        <p:txBody>
          <a:bodyPr>
            <a:normAutofit fontScale="92500" lnSpcReduction="20000"/>
          </a:bodyPr>
          <a:lstStyle/>
          <a:p>
            <a:pPr lvl="0" algn="r" rtl="1">
              <a:lnSpc>
                <a:spcPct val="150000"/>
              </a:lnSpc>
              <a:spcAft>
                <a:spcPts val="1000"/>
              </a:spcAft>
            </a:pPr>
            <a:r>
              <a:rPr lang="ar-SA" sz="3200" b="1" dirty="0">
                <a:solidFill>
                  <a:prstClr val="black"/>
                </a:solidFill>
                <a:ea typeface="Calibri"/>
                <a:cs typeface="B Nazanin"/>
              </a:rPr>
              <a:t>سرطانهای شایع زنان:</a:t>
            </a:r>
            <a:endParaRPr lang="fa-IR" sz="3200" b="1" dirty="0">
              <a:solidFill>
                <a:prstClr val="black"/>
              </a:solidFill>
              <a:ea typeface="Calibri"/>
              <a:cs typeface="B Nazanin"/>
            </a:endParaRPr>
          </a:p>
          <a:p>
            <a:pPr marL="0" lvl="0" indent="0" algn="r" rtl="1">
              <a:lnSpc>
                <a:spcPct val="150000"/>
              </a:lnSpc>
              <a:spcAft>
                <a:spcPts val="1000"/>
              </a:spcAft>
              <a:buNone/>
            </a:pPr>
            <a:r>
              <a:rPr lang="ar-SA" sz="3200" dirty="0">
                <a:solidFill>
                  <a:prstClr val="black"/>
                </a:solidFill>
                <a:ea typeface="Calibri"/>
                <a:cs typeface="B Nazanin"/>
              </a:rPr>
              <a:t> سینه، پوست،روده </a:t>
            </a:r>
            <a:r>
              <a:rPr lang="ar-SA" sz="3200" dirty="0" smtClean="0">
                <a:solidFill>
                  <a:prstClr val="black"/>
                </a:solidFill>
                <a:ea typeface="Calibri"/>
                <a:cs typeface="B Nazanin"/>
              </a:rPr>
              <a:t>بزرگ، </a:t>
            </a:r>
            <a:r>
              <a:rPr lang="ar-SA" sz="3200" dirty="0">
                <a:solidFill>
                  <a:prstClr val="black"/>
                </a:solidFill>
                <a:ea typeface="Calibri"/>
                <a:cs typeface="B Nazanin"/>
              </a:rPr>
              <a:t>معده، مری</a:t>
            </a:r>
            <a:endParaRPr lang="en-US" sz="2400" dirty="0">
              <a:solidFill>
                <a:prstClr val="black"/>
              </a:solidFill>
              <a:ea typeface="Calibri"/>
              <a:cs typeface="Arial"/>
            </a:endParaRPr>
          </a:p>
          <a:p>
            <a:pPr lvl="0" algn="r" rtl="1">
              <a:lnSpc>
                <a:spcPct val="150000"/>
              </a:lnSpc>
              <a:spcAft>
                <a:spcPts val="1000"/>
              </a:spcAft>
            </a:pPr>
            <a:r>
              <a:rPr lang="ar-SA" sz="3200" b="1" dirty="0">
                <a:solidFill>
                  <a:prstClr val="black"/>
                </a:solidFill>
                <a:ea typeface="Calibri"/>
                <a:cs typeface="B Nazanin"/>
              </a:rPr>
              <a:t>سرطانهای شایع مردان:</a:t>
            </a:r>
            <a:endParaRPr lang="fa-IR" sz="3200" b="1" dirty="0">
              <a:solidFill>
                <a:prstClr val="black"/>
              </a:solidFill>
              <a:ea typeface="Calibri"/>
              <a:cs typeface="B Nazanin"/>
            </a:endParaRPr>
          </a:p>
          <a:p>
            <a:pPr marL="0" lvl="0" indent="0" algn="r" rtl="1">
              <a:lnSpc>
                <a:spcPct val="150000"/>
              </a:lnSpc>
              <a:spcAft>
                <a:spcPts val="1000"/>
              </a:spcAft>
              <a:buNone/>
            </a:pPr>
            <a:r>
              <a:rPr lang="fa-IR" sz="3200" dirty="0">
                <a:solidFill>
                  <a:prstClr val="black"/>
                </a:solidFill>
                <a:ea typeface="Calibri"/>
                <a:cs typeface="B Nazanin"/>
              </a:rPr>
              <a:t> پوست، معده، روده بزرگ، مثانه، مری</a:t>
            </a:r>
            <a:endParaRPr lang="en-US" sz="2400" dirty="0">
              <a:solidFill>
                <a:prstClr val="black"/>
              </a:solidFill>
              <a:ea typeface="Calibri"/>
              <a:cs typeface="Arial"/>
            </a:endParaRPr>
          </a:p>
          <a:p>
            <a:pPr algn="r" rtl="1"/>
            <a:endParaRPr lang="en-US" dirty="0"/>
          </a:p>
        </p:txBody>
      </p:sp>
    </p:spTree>
    <p:extLst>
      <p:ext uri="{BB962C8B-B14F-4D97-AF65-F5344CB8AC3E}">
        <p14:creationId xmlns:p14="http://schemas.microsoft.com/office/powerpoint/2010/main" val="308403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heel(1)">
                                      <p:cBhvr>
                                        <p:cTn id="3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28600" algn="just" rtl="1">
              <a:lnSpc>
                <a:spcPct val="150000"/>
              </a:lnSpc>
              <a:spcAft>
                <a:spcPts val="0"/>
              </a:spcAft>
            </a:pPr>
            <a:r>
              <a:rPr lang="ar-SA" dirty="0">
                <a:latin typeface="Times New Roman"/>
                <a:ea typeface="Times New Roman"/>
                <a:cs typeface="B Nazanin"/>
              </a:rPr>
              <a:t>سرطان دهانه رحم در مراحل اولیه اغلب بدون علامت است اما با پیشرفت بیماری می توان علائمی را مشاهده نمود که شایع ترین آنها عبارتند از</a:t>
            </a:r>
            <a:r>
              <a:rPr lang="ar-SA" dirty="0" smtClean="0">
                <a:latin typeface="Times New Roman"/>
                <a:ea typeface="Times New Roman"/>
                <a:cs typeface="B Nazanin"/>
              </a:rPr>
              <a:t>:</a:t>
            </a:r>
            <a:endParaRPr lang="fa-IR" dirty="0" smtClean="0">
              <a:latin typeface="Times New Roman"/>
              <a:ea typeface="Times New Roman"/>
              <a:cs typeface="B Nazanin"/>
            </a:endParaRPr>
          </a:p>
          <a:p>
            <a:pPr marL="0" indent="0" algn="just" rtl="1">
              <a:lnSpc>
                <a:spcPct val="150000"/>
              </a:lnSpc>
              <a:spcAft>
                <a:spcPts val="0"/>
              </a:spcAft>
              <a:buNone/>
            </a:pPr>
            <a:r>
              <a:rPr lang="ar-SA" b="1" dirty="0" smtClean="0">
                <a:latin typeface="Times New Roman"/>
                <a:ea typeface="Times New Roman"/>
                <a:cs typeface="B Nazanin"/>
              </a:rPr>
              <a:t>خونریزی </a:t>
            </a:r>
            <a:r>
              <a:rPr lang="ar-SA" b="1" dirty="0">
                <a:latin typeface="Times New Roman"/>
                <a:ea typeface="Times New Roman"/>
                <a:cs typeface="B Nazanin"/>
              </a:rPr>
              <a:t>غیرطبیعی و ترشح واژینال غیرطبیعی </a:t>
            </a:r>
            <a:r>
              <a:rPr lang="fa-IR" b="1" dirty="0" smtClean="0">
                <a:latin typeface="Times New Roman"/>
                <a:ea typeface="Times New Roman"/>
                <a:cs typeface="B Nazanin"/>
              </a:rPr>
              <a:t>و</a:t>
            </a:r>
            <a:r>
              <a:rPr lang="ar-SA" b="1" dirty="0" smtClean="0">
                <a:latin typeface="Times New Roman"/>
                <a:ea typeface="Times New Roman"/>
                <a:cs typeface="B Nazanin"/>
              </a:rPr>
              <a:t> </a:t>
            </a:r>
            <a:r>
              <a:rPr lang="ar-SA" b="1" dirty="0">
                <a:latin typeface="Times New Roman"/>
                <a:ea typeface="Times New Roman"/>
                <a:cs typeface="B Nazanin"/>
              </a:rPr>
              <a:t>اغلب </a:t>
            </a:r>
            <a:r>
              <a:rPr lang="ar-SA" b="1" dirty="0" smtClean="0">
                <a:latin typeface="Times New Roman"/>
                <a:ea typeface="Times New Roman"/>
                <a:cs typeface="B Nazanin"/>
              </a:rPr>
              <a:t>بدبو</a:t>
            </a:r>
            <a:endParaRPr lang="en-US" sz="2800" b="1" dirty="0">
              <a:ea typeface="Calibri"/>
              <a:cs typeface="Arial"/>
            </a:endParaRPr>
          </a:p>
          <a:p>
            <a:pPr algn="r" rtl="1"/>
            <a:r>
              <a:rPr lang="ar-SA" b="1" dirty="0">
                <a:solidFill>
                  <a:srgbClr val="FF0000"/>
                </a:solidFill>
                <a:latin typeface="Times New Roman"/>
                <a:ea typeface="Times New Roman"/>
                <a:cs typeface="B Nazanin"/>
              </a:rPr>
              <a:t>بهترین راه شناسایی </a:t>
            </a:r>
            <a:r>
              <a:rPr lang="ar-SA" dirty="0">
                <a:latin typeface="Times New Roman"/>
                <a:ea typeface="Times New Roman"/>
                <a:cs typeface="B Nazanin"/>
              </a:rPr>
              <a:t>سرطان دهانه رحم در مراحل اولیه که اغلب بدون علامت نیز می باشد </a:t>
            </a:r>
            <a:r>
              <a:rPr lang="ar-SA" b="1" dirty="0">
                <a:solidFill>
                  <a:srgbClr val="FF0000"/>
                </a:solidFill>
                <a:latin typeface="Times New Roman"/>
                <a:ea typeface="Times New Roman"/>
                <a:cs typeface="B Nazanin"/>
              </a:rPr>
              <a:t>انجام تست پاپ اسمیر </a:t>
            </a:r>
            <a:r>
              <a:rPr lang="ar-SA" dirty="0">
                <a:latin typeface="Times New Roman"/>
                <a:ea typeface="Times New Roman"/>
                <a:cs typeface="B Nazanin"/>
              </a:rPr>
              <a:t>است.</a:t>
            </a:r>
            <a:endParaRPr lang="en-US" dirty="0"/>
          </a:p>
        </p:txBody>
      </p:sp>
      <p:sp>
        <p:nvSpPr>
          <p:cNvPr id="2" name="Title 1"/>
          <p:cNvSpPr>
            <a:spLocks noGrp="1"/>
          </p:cNvSpPr>
          <p:nvPr>
            <p:ph type="title"/>
          </p:nvPr>
        </p:nvSpPr>
        <p:spPr/>
        <p:txBody>
          <a:bodyPr/>
          <a:lstStyle/>
          <a:p>
            <a:r>
              <a:rPr lang="fa-IR" dirty="0">
                <a:latin typeface="Times New Roman"/>
                <a:ea typeface="Times New Roman"/>
                <a:cs typeface="B Titr"/>
              </a:rPr>
              <a:t>سرطان دهانه رحم (سرویکس)</a:t>
            </a:r>
            <a:endParaRPr lang="en-US" dirty="0"/>
          </a:p>
        </p:txBody>
      </p:sp>
    </p:spTree>
    <p:extLst>
      <p:ext uri="{BB962C8B-B14F-4D97-AF65-F5344CB8AC3E}">
        <p14:creationId xmlns:p14="http://schemas.microsoft.com/office/powerpoint/2010/main" val="2757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gn="just" rtl="1">
              <a:lnSpc>
                <a:spcPct val="150000"/>
              </a:lnSpc>
              <a:buSzPts val="1200"/>
              <a:buFont typeface="Wingdings" pitchFamily="2" charset="2"/>
              <a:buChar char="v"/>
            </a:pPr>
            <a:r>
              <a:rPr lang="fa-IR" sz="3200" b="1" dirty="0" smtClean="0">
                <a:latin typeface="Times New Roman"/>
                <a:ea typeface="Times New Roman"/>
                <a:cs typeface="B Zar" pitchFamily="2" charset="-78"/>
              </a:rPr>
              <a:t>تشخیص زودرس سرطان دهانه رحم را با انجام </a:t>
            </a:r>
            <a:r>
              <a:rPr lang="ar-SA" sz="3200" b="1" dirty="0" smtClean="0">
                <a:latin typeface="Times New Roman"/>
                <a:ea typeface="Times New Roman"/>
                <a:cs typeface="B Zar" pitchFamily="2" charset="-78"/>
              </a:rPr>
              <a:t>تست</a:t>
            </a:r>
            <a:r>
              <a:rPr lang="fa-IR" sz="3200" b="1" dirty="0" smtClean="0">
                <a:latin typeface="Times New Roman"/>
                <a:ea typeface="Times New Roman"/>
                <a:cs typeface="B Zar" pitchFamily="2" charset="-78"/>
              </a:rPr>
              <a:t> های پاپ اسمیر</a:t>
            </a:r>
            <a:r>
              <a:rPr lang="ar-SA" sz="3200" b="1" dirty="0" smtClean="0">
                <a:latin typeface="Times New Roman"/>
                <a:ea typeface="Times New Roman"/>
                <a:cs typeface="B Zar" pitchFamily="2" charset="-78"/>
              </a:rPr>
              <a:t> سالانه </a:t>
            </a:r>
            <a:r>
              <a:rPr lang="fa-IR" sz="3200" b="1" dirty="0" smtClean="0">
                <a:latin typeface="Times New Roman"/>
                <a:ea typeface="Times New Roman"/>
                <a:cs typeface="B Zar" pitchFamily="2" charset="-78"/>
              </a:rPr>
              <a:t>پیگیری کرد</a:t>
            </a:r>
            <a:r>
              <a:rPr lang="ar-SA" sz="3200" b="1" dirty="0" smtClean="0">
                <a:latin typeface="Times New Roman"/>
                <a:ea typeface="Times New Roman"/>
                <a:cs typeface="B Zar" pitchFamily="2" charset="-78"/>
              </a:rPr>
              <a:t>.</a:t>
            </a:r>
            <a:endParaRPr lang="en-US" sz="3200" b="1" dirty="0" smtClean="0">
              <a:latin typeface="Times New Roman"/>
              <a:ea typeface="Times New Roman"/>
              <a:cs typeface="B Zar" pitchFamily="2" charset="-78"/>
            </a:endParaRPr>
          </a:p>
          <a:p>
            <a:pPr algn="just" rtl="1">
              <a:buFont typeface="Wingdings" pitchFamily="2" charset="2"/>
              <a:buChar char="v"/>
            </a:pPr>
            <a:r>
              <a:rPr lang="ar-SA" sz="3200" b="1" dirty="0" smtClean="0">
                <a:solidFill>
                  <a:srgbClr val="FF0000"/>
                </a:solidFill>
                <a:latin typeface="Times New Roman"/>
                <a:ea typeface="Times New Roman"/>
                <a:cs typeface="B Zar" pitchFamily="2" charset="-78"/>
              </a:rPr>
              <a:t>نداشتن رفتارهای پرخطر (شریک جنسی متعدد) </a:t>
            </a:r>
            <a:r>
              <a:rPr lang="ar-SA" sz="3200" b="1" dirty="0" smtClean="0">
                <a:latin typeface="Times New Roman"/>
                <a:ea typeface="Times New Roman"/>
                <a:cs typeface="B Zar" pitchFamily="2" charset="-78"/>
              </a:rPr>
              <a:t>یکی از مهمترین راههای پیشگیری از سرطان دهانه رحم می باشد.</a:t>
            </a:r>
            <a:endParaRPr lang="en-US" sz="3200" dirty="0">
              <a:cs typeface="B Zar" pitchFamily="2" charset="-78"/>
            </a:endParaRPr>
          </a:p>
        </p:txBody>
      </p:sp>
      <p:sp>
        <p:nvSpPr>
          <p:cNvPr id="2" name="Title 1"/>
          <p:cNvSpPr>
            <a:spLocks noGrp="1"/>
          </p:cNvSpPr>
          <p:nvPr>
            <p:ph type="title"/>
          </p:nvPr>
        </p:nvSpPr>
        <p:spPr/>
        <p:txBody>
          <a:bodyPr>
            <a:normAutofit fontScale="90000"/>
          </a:bodyPr>
          <a:lstStyle/>
          <a:p>
            <a:pPr marL="228600" rtl="1">
              <a:lnSpc>
                <a:spcPct val="150000"/>
              </a:lnSpc>
              <a:spcAft>
                <a:spcPts val="0"/>
              </a:spcAft>
            </a:pPr>
            <a:r>
              <a:rPr lang="fa-IR" dirty="0">
                <a:latin typeface="Times New Roman"/>
                <a:ea typeface="Times New Roman"/>
                <a:cs typeface="B Titr"/>
              </a:rPr>
              <a:t>پیشگیری و تشخیص سرطان دهانه رحم</a:t>
            </a:r>
            <a:r>
              <a:rPr lang="en-US" dirty="0">
                <a:ea typeface="Calibri"/>
                <a:cs typeface="Arial"/>
              </a:rPr>
              <a:t/>
            </a:r>
            <a:br>
              <a:rPr lang="en-US" dirty="0">
                <a:ea typeface="Calibri"/>
                <a:cs typeface="Arial"/>
              </a:rPr>
            </a:br>
            <a:endParaRPr lang="en-US" dirty="0"/>
          </a:p>
        </p:txBody>
      </p:sp>
    </p:spTree>
    <p:extLst>
      <p:ext uri="{BB962C8B-B14F-4D97-AF65-F5344CB8AC3E}">
        <p14:creationId xmlns:p14="http://schemas.microsoft.com/office/powerpoint/2010/main" val="2789415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t>سرطان معده:</a:t>
            </a:r>
            <a:endParaRPr lang="en-US" dirty="0"/>
          </a:p>
        </p:txBody>
      </p:sp>
      <p:sp>
        <p:nvSpPr>
          <p:cNvPr id="3" name="Content Placeholder 2"/>
          <p:cNvSpPr>
            <a:spLocks noGrp="1"/>
          </p:cNvSpPr>
          <p:nvPr>
            <p:ph idx="1"/>
          </p:nvPr>
        </p:nvSpPr>
        <p:spPr/>
        <p:txBody>
          <a:bodyPr>
            <a:noAutofit/>
          </a:bodyPr>
          <a:lstStyle/>
          <a:p>
            <a:pPr algn="just" rtl="1">
              <a:lnSpc>
                <a:spcPct val="150000"/>
              </a:lnSpc>
              <a:spcAft>
                <a:spcPts val="0"/>
              </a:spcAft>
            </a:pPr>
            <a:r>
              <a:rPr lang="ar-SA" sz="3200" b="1" dirty="0">
                <a:latin typeface="Times New Roman"/>
                <a:ea typeface="Times New Roman"/>
                <a:cs typeface="B Nazanin"/>
              </a:rPr>
              <a:t>علائم و نشانه های آن:</a:t>
            </a:r>
            <a:endParaRPr lang="en-US" sz="3200" dirty="0">
              <a:ea typeface="Calibri"/>
              <a:cs typeface="Arial"/>
            </a:endParaRPr>
          </a:p>
          <a:p>
            <a:pPr algn="just" rtl="1">
              <a:lnSpc>
                <a:spcPct val="150000"/>
              </a:lnSpc>
              <a:spcAft>
                <a:spcPts val="0"/>
              </a:spcAft>
            </a:pPr>
            <a:r>
              <a:rPr lang="ar-SA" sz="3200" u="sng" dirty="0">
                <a:latin typeface="Times New Roman"/>
                <a:ea typeface="Times New Roman"/>
                <a:cs typeface="B Nazanin"/>
              </a:rPr>
              <a:t>مراحل اولیه:</a:t>
            </a:r>
            <a:r>
              <a:rPr lang="ar-SA" sz="3200" dirty="0">
                <a:latin typeface="Times New Roman"/>
                <a:ea typeface="Times New Roman"/>
                <a:cs typeface="B Nazanin"/>
              </a:rPr>
              <a:t> سوء هاضمه و ناراحتی معده، احساس نفخ و تهوع خفیف، کاهش اشتها و سوزش سر دل</a:t>
            </a:r>
            <a:endParaRPr lang="en-US" sz="3200" dirty="0">
              <a:ea typeface="Calibri"/>
              <a:cs typeface="Arial"/>
            </a:endParaRPr>
          </a:p>
          <a:p>
            <a:pPr algn="r" rtl="1"/>
            <a:r>
              <a:rPr lang="ar-SA" sz="3200" u="sng" dirty="0">
                <a:latin typeface="Times New Roman"/>
                <a:ea typeface="Times New Roman"/>
                <a:cs typeface="B Nazanin"/>
              </a:rPr>
              <a:t>مراحل پیشرفته:</a:t>
            </a:r>
            <a:r>
              <a:rPr lang="ar-SA" sz="3200" dirty="0">
                <a:latin typeface="Times New Roman"/>
                <a:ea typeface="Times New Roman"/>
                <a:cs typeface="B Nazanin"/>
              </a:rPr>
              <a:t> خون در مدفوع، استفراغ، کاهش وزن بدون علت، آسیت، درد معده، ایکتر، دیسفاژی</a:t>
            </a:r>
            <a:endParaRPr lang="en-US" sz="3200" dirty="0"/>
          </a:p>
        </p:txBody>
      </p:sp>
    </p:spTree>
    <p:extLst>
      <p:ext uri="{BB962C8B-B14F-4D97-AF65-F5344CB8AC3E}">
        <p14:creationId xmlns:p14="http://schemas.microsoft.com/office/powerpoint/2010/main" val="343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638"/>
            <a:ext cx="8305800" cy="2087562"/>
          </a:xfrm>
        </p:spPr>
        <p:txBody>
          <a:bodyPr>
            <a:normAutofit/>
          </a:bodyPr>
          <a:lstStyle/>
          <a:p>
            <a:r>
              <a:rPr lang="fa-IR" sz="6000" dirty="0" smtClean="0">
                <a:cs typeface="B Homa" pitchFamily="2" charset="-78"/>
              </a:rPr>
              <a:t>اصول پیشگیری </a:t>
            </a:r>
            <a:br>
              <a:rPr lang="fa-IR" sz="6000" dirty="0" smtClean="0">
                <a:cs typeface="B Homa" pitchFamily="2" charset="-78"/>
              </a:rPr>
            </a:br>
            <a:r>
              <a:rPr lang="fa-IR" sz="6000" dirty="0" smtClean="0">
                <a:cs typeface="B Homa" pitchFamily="2" charset="-78"/>
              </a:rPr>
              <a:t>و تشخیص زودرس سرطان</a:t>
            </a:r>
            <a:endParaRPr lang="en-US" sz="6000" dirty="0">
              <a:cs typeface="B Homa" pitchFamily="2" charset="-78"/>
            </a:endParaRPr>
          </a:p>
        </p:txBody>
      </p:sp>
      <p:sp>
        <p:nvSpPr>
          <p:cNvPr id="2" name="Content Placeholder 1"/>
          <p:cNvSpPr>
            <a:spLocks noGrp="1"/>
          </p:cNvSpPr>
          <p:nvPr>
            <p:ph idx="1"/>
          </p:nvPr>
        </p:nvSpPr>
        <p:spPr>
          <a:xfrm>
            <a:off x="381000" y="2819400"/>
            <a:ext cx="8305800" cy="3306763"/>
          </a:xfrm>
        </p:spPr>
        <p:txBody>
          <a:bodyPr>
            <a:normAutofit lnSpcReduction="10000"/>
          </a:bodyPr>
          <a:lstStyle/>
          <a:p>
            <a:pPr algn="r" rtl="1"/>
            <a:endParaRPr lang="fa-IR" dirty="0" smtClean="0"/>
          </a:p>
          <a:p>
            <a:pPr algn="r" rtl="1"/>
            <a:endParaRPr lang="fa-IR" dirty="0"/>
          </a:p>
          <a:p>
            <a:pPr algn="r" rtl="1"/>
            <a:endParaRPr lang="fa-IR" dirty="0" smtClean="0"/>
          </a:p>
          <a:p>
            <a:pPr algn="r" rtl="1"/>
            <a:endParaRPr lang="fa-IR" dirty="0" smtClean="0">
              <a:cs typeface="B Zar" pitchFamily="2" charset="-78"/>
            </a:endParaRPr>
          </a:p>
          <a:p>
            <a:pPr algn="r" rtl="1"/>
            <a:endParaRPr lang="fa-IR" dirty="0" smtClean="0">
              <a:cs typeface="B Zar" pitchFamily="2" charset="-78"/>
            </a:endParaRPr>
          </a:p>
          <a:p>
            <a:pPr algn="r" rtl="1"/>
            <a:endParaRPr lang="fa-IR" dirty="0">
              <a:cs typeface="B Zar" pitchFamily="2" charset="-78"/>
            </a:endParaRPr>
          </a:p>
          <a:p>
            <a:pPr algn="r" rtl="1"/>
            <a:endParaRPr lang="fa-IR" dirty="0" smtClean="0">
              <a:cs typeface="B Zar" pitchFamily="2" charset="-78"/>
            </a:endParaRPr>
          </a:p>
          <a:p>
            <a:pPr algn="r" rtl="1"/>
            <a:r>
              <a:rPr lang="fa-IR" sz="2400" dirty="0" smtClean="0">
                <a:cs typeface="B Zar" pitchFamily="2" charset="-78"/>
              </a:rPr>
              <a:t>گردآوری:</a:t>
            </a:r>
          </a:p>
          <a:p>
            <a:pPr marL="0" indent="0" algn="r" rtl="1">
              <a:buNone/>
            </a:pPr>
            <a:r>
              <a:rPr lang="fa-IR" sz="2400" dirty="0" smtClean="0">
                <a:cs typeface="B Zar" pitchFamily="2" charset="-78"/>
              </a:rPr>
              <a:t>علی منتظران (کارشناس بیماریهای غیر واگیر)</a:t>
            </a:r>
            <a:endParaRPr lang="en-US" sz="2400" dirty="0">
              <a:cs typeface="B 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295143"/>
            <a:ext cx="4419600" cy="3118104"/>
          </a:xfrm>
          <a:prstGeom prst="rect">
            <a:avLst/>
          </a:prstGeom>
        </p:spPr>
      </p:pic>
    </p:spTree>
    <p:extLst>
      <p:ext uri="{BB962C8B-B14F-4D97-AF65-F5344CB8AC3E}">
        <p14:creationId xmlns:p14="http://schemas.microsoft.com/office/powerpoint/2010/main" val="371214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lnSpc>
                <a:spcPct val="150000"/>
              </a:lnSpc>
              <a:spcAft>
                <a:spcPts val="0"/>
              </a:spcAft>
            </a:pPr>
            <a:r>
              <a:rPr lang="ar-SA" b="1" dirty="0" smtClean="0">
                <a:latin typeface="Times New Roman"/>
                <a:ea typeface="Times New Roman"/>
                <a:cs typeface="B Nazanin"/>
              </a:rPr>
              <a:t>تشخیص</a:t>
            </a:r>
            <a:r>
              <a:rPr lang="fa-IR" b="1" dirty="0" smtClean="0">
                <a:latin typeface="Times New Roman"/>
                <a:ea typeface="Times New Roman"/>
                <a:cs typeface="B Nazanin"/>
              </a:rPr>
              <a:t> زودرس سرطان معده</a:t>
            </a:r>
            <a:r>
              <a:rPr lang="ar-SA" b="1" dirty="0" smtClean="0">
                <a:latin typeface="Times New Roman"/>
                <a:ea typeface="Times New Roman"/>
                <a:cs typeface="B Nazanin"/>
              </a:rPr>
              <a:t>:</a:t>
            </a:r>
            <a:endParaRPr lang="en-US" sz="3600" dirty="0">
              <a:ea typeface="Calibri"/>
              <a:cs typeface="Arial"/>
            </a:endParaRPr>
          </a:p>
        </p:txBody>
      </p:sp>
      <p:sp>
        <p:nvSpPr>
          <p:cNvPr id="3" name="Content Placeholder 2"/>
          <p:cNvSpPr>
            <a:spLocks noGrp="1"/>
          </p:cNvSpPr>
          <p:nvPr>
            <p:ph idx="1"/>
          </p:nvPr>
        </p:nvSpPr>
        <p:spPr/>
        <p:txBody>
          <a:bodyPr/>
          <a:lstStyle/>
          <a:p>
            <a:pPr algn="just" rtl="1">
              <a:lnSpc>
                <a:spcPct val="150000"/>
              </a:lnSpc>
              <a:spcAft>
                <a:spcPts val="0"/>
              </a:spcAft>
            </a:pPr>
            <a:r>
              <a:rPr lang="ar-SA" sz="2800" b="1" dirty="0">
                <a:latin typeface="Times New Roman"/>
                <a:ea typeface="Times New Roman"/>
                <a:cs typeface="B Nazanin"/>
              </a:rPr>
              <a:t>معاینه بالینی: </a:t>
            </a:r>
            <a:endParaRPr lang="fa-IR" sz="2800" b="1" dirty="0" smtClean="0">
              <a:latin typeface="Times New Roman"/>
              <a:ea typeface="Times New Roman"/>
              <a:cs typeface="B Nazanin"/>
            </a:endParaRPr>
          </a:p>
          <a:p>
            <a:pPr marL="0" indent="0" algn="just" rtl="1">
              <a:lnSpc>
                <a:spcPct val="150000"/>
              </a:lnSpc>
              <a:spcAft>
                <a:spcPts val="0"/>
              </a:spcAft>
              <a:buNone/>
            </a:pPr>
            <a:r>
              <a:rPr lang="fa-IR" sz="2800" dirty="0">
                <a:latin typeface="Times New Roman"/>
                <a:ea typeface="Times New Roman"/>
                <a:cs typeface="B Nazanin"/>
              </a:rPr>
              <a:t> </a:t>
            </a:r>
            <a:r>
              <a:rPr lang="ar-SA" sz="2800" dirty="0" smtClean="0">
                <a:latin typeface="Times New Roman"/>
                <a:ea typeface="Times New Roman"/>
                <a:cs typeface="B Nazanin"/>
              </a:rPr>
              <a:t>ارزیابی </a:t>
            </a:r>
            <a:r>
              <a:rPr lang="ar-SA" sz="2800" dirty="0">
                <a:latin typeface="Times New Roman"/>
                <a:ea typeface="Times New Roman"/>
                <a:cs typeface="B Nazanin"/>
              </a:rPr>
              <a:t>عادات و وضعیت سلامت بیمار، انجام معاینات بالینی</a:t>
            </a:r>
            <a:endParaRPr lang="en-US" sz="2800" dirty="0">
              <a:ea typeface="Calibri"/>
              <a:cs typeface="Arial"/>
            </a:endParaRPr>
          </a:p>
          <a:p>
            <a:pPr algn="just" rtl="1">
              <a:lnSpc>
                <a:spcPct val="150000"/>
              </a:lnSpc>
              <a:spcAft>
                <a:spcPts val="0"/>
              </a:spcAft>
            </a:pPr>
            <a:r>
              <a:rPr lang="ar-SA" sz="2800" b="1" dirty="0">
                <a:latin typeface="Times New Roman"/>
                <a:ea typeface="Times New Roman"/>
                <a:cs typeface="B Nazanin"/>
              </a:rPr>
              <a:t>بررسی پاراکلینیکی</a:t>
            </a:r>
            <a:r>
              <a:rPr lang="ar-SA" sz="2800" dirty="0">
                <a:latin typeface="Times New Roman"/>
                <a:ea typeface="Times New Roman"/>
                <a:cs typeface="B Nazanin"/>
              </a:rPr>
              <a:t>: </a:t>
            </a:r>
            <a:endParaRPr lang="fa-IR" sz="2800" dirty="0" smtClean="0">
              <a:latin typeface="Times New Roman"/>
              <a:ea typeface="Times New Roman"/>
              <a:cs typeface="B Nazanin"/>
            </a:endParaRPr>
          </a:p>
          <a:p>
            <a:pPr marL="0" indent="0" algn="just" rtl="1">
              <a:lnSpc>
                <a:spcPct val="150000"/>
              </a:lnSpc>
              <a:spcAft>
                <a:spcPts val="0"/>
              </a:spcAft>
              <a:buNone/>
            </a:pPr>
            <a:r>
              <a:rPr lang="fa-IR" sz="2800" dirty="0">
                <a:latin typeface="Times New Roman"/>
                <a:ea typeface="Times New Roman"/>
                <a:cs typeface="B Nazanin"/>
              </a:rPr>
              <a:t> </a:t>
            </a:r>
            <a:r>
              <a:rPr lang="ar-SA" sz="2800" dirty="0" smtClean="0">
                <a:latin typeface="Times New Roman"/>
                <a:ea typeface="Times New Roman"/>
                <a:cs typeface="B Nazanin"/>
              </a:rPr>
              <a:t>شمارش </a:t>
            </a:r>
            <a:r>
              <a:rPr lang="ar-SA" sz="2800" dirty="0">
                <a:latin typeface="Times New Roman"/>
                <a:ea typeface="Times New Roman"/>
                <a:cs typeface="B Nazanin"/>
              </a:rPr>
              <a:t>کامل سلول های خونی، آندوسکوپی، سی تی اسکن، آزمون گایاک (وجود خون مخفی در مدفوع)</a:t>
            </a:r>
            <a:endParaRPr lang="en-US" sz="2800" dirty="0">
              <a:ea typeface="Calibri"/>
              <a:cs typeface="Arial"/>
            </a:endParaRPr>
          </a:p>
          <a:p>
            <a:pPr algn="r" rtl="1"/>
            <a:endParaRPr lang="en-US" dirty="0"/>
          </a:p>
        </p:txBody>
      </p:sp>
    </p:spTree>
    <p:extLst>
      <p:ext uri="{BB962C8B-B14F-4D97-AF65-F5344CB8AC3E}">
        <p14:creationId xmlns:p14="http://schemas.microsoft.com/office/powerpoint/2010/main" val="32280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rtl="1">
              <a:lnSpc>
                <a:spcPct val="150000"/>
              </a:lnSpc>
              <a:spcBef>
                <a:spcPct val="20000"/>
              </a:spcBef>
            </a:pPr>
            <a:r>
              <a:rPr lang="fa-IR" b="1" dirty="0">
                <a:latin typeface="Times New Roman"/>
                <a:ea typeface="Times New Roman"/>
                <a:cs typeface="B Nazanin"/>
              </a:rPr>
              <a:t/>
            </a:r>
            <a:br>
              <a:rPr lang="fa-IR" b="1" dirty="0">
                <a:latin typeface="Times New Roman"/>
                <a:ea typeface="Times New Roman"/>
                <a:cs typeface="B Nazanin"/>
              </a:rPr>
            </a:br>
            <a:r>
              <a:rPr lang="ar-SA" b="1" dirty="0">
                <a:latin typeface="Times New Roman"/>
                <a:ea typeface="Times New Roman"/>
                <a:cs typeface="B Nazanin"/>
              </a:rPr>
              <a:t>علائم و نشانه ها</a:t>
            </a:r>
            <a:r>
              <a:rPr lang="fa-IR" b="1" dirty="0">
                <a:latin typeface="Times New Roman"/>
                <a:ea typeface="Times New Roman"/>
                <a:cs typeface="B Nazanin"/>
              </a:rPr>
              <a:t>ی سرطان پستان</a:t>
            </a:r>
            <a:r>
              <a:rPr lang="ar-SA" b="1" dirty="0">
                <a:latin typeface="Times New Roman"/>
                <a:ea typeface="Times New Roman"/>
                <a:cs typeface="B Nazanin"/>
              </a:rPr>
              <a:t>:</a:t>
            </a:r>
            <a:r>
              <a:rPr lang="en-US" b="1" dirty="0">
                <a:latin typeface="Times New Roman"/>
                <a:ea typeface="Times New Roman"/>
                <a:cs typeface="B Nazanin"/>
              </a:rPr>
              <a:t/>
            </a:r>
            <a:br>
              <a:rPr lang="en-US" b="1" dirty="0">
                <a:latin typeface="Times New Roman"/>
                <a:ea typeface="Times New Roman"/>
                <a:cs typeface="B Nazanin"/>
              </a:rPr>
            </a:br>
            <a:endParaRPr lang="en-US" b="1" dirty="0">
              <a:latin typeface="Times New Roman"/>
              <a:ea typeface="Times New Roman"/>
              <a:cs typeface="B Nazanin"/>
            </a:endParaRPr>
          </a:p>
        </p:txBody>
      </p:sp>
      <p:sp>
        <p:nvSpPr>
          <p:cNvPr id="3" name="Content Placeholder 2"/>
          <p:cNvSpPr>
            <a:spLocks noGrp="1"/>
          </p:cNvSpPr>
          <p:nvPr>
            <p:ph idx="1"/>
          </p:nvPr>
        </p:nvSpPr>
        <p:spPr>
          <a:xfrm>
            <a:off x="457200" y="1600200"/>
            <a:ext cx="8153400" cy="4525963"/>
          </a:xfrm>
        </p:spPr>
        <p:txBody>
          <a:bodyPr>
            <a:normAutofit/>
          </a:bodyPr>
          <a:lstStyle/>
          <a:p>
            <a:pPr algn="just" rtl="1">
              <a:lnSpc>
                <a:spcPct val="130000"/>
              </a:lnSpc>
              <a:spcAft>
                <a:spcPts val="0"/>
              </a:spcAft>
              <a:buFont typeface="Arial"/>
              <a:buChar char="-"/>
            </a:pPr>
            <a:r>
              <a:rPr lang="fa-IR" sz="3200" b="1" dirty="0" smtClean="0">
                <a:solidFill>
                  <a:schemeClr val="tx1"/>
                </a:solidFill>
                <a:latin typeface="Times New Roman"/>
                <a:ea typeface="Times New Roman"/>
                <a:cs typeface="B Nazanin"/>
              </a:rPr>
              <a:t>1</a:t>
            </a:r>
            <a:r>
              <a:rPr lang="ar-SA" sz="3200" b="1" dirty="0">
                <a:solidFill>
                  <a:schemeClr val="tx1"/>
                </a:solidFill>
                <a:latin typeface="Times New Roman"/>
                <a:ea typeface="Times New Roman"/>
                <a:cs typeface="B Nazanin"/>
              </a:rPr>
              <a:t>.توده یا تومور پستان</a:t>
            </a:r>
            <a:endParaRPr lang="fa-IR" sz="3200" b="1" dirty="0">
              <a:solidFill>
                <a:schemeClr val="tx1"/>
              </a:solidFill>
              <a:latin typeface="Times New Roman"/>
              <a:ea typeface="Times New Roman"/>
              <a:cs typeface="B Nazanin"/>
            </a:endParaRPr>
          </a:p>
          <a:p>
            <a:pPr algn="just" rtl="1">
              <a:lnSpc>
                <a:spcPct val="130000"/>
              </a:lnSpc>
              <a:spcAft>
                <a:spcPts val="0"/>
              </a:spcAft>
              <a:buFont typeface="Arial"/>
              <a:buChar char="-"/>
            </a:pPr>
            <a:r>
              <a:rPr lang="ar-SA" sz="3200" b="1" dirty="0">
                <a:solidFill>
                  <a:schemeClr val="tx1"/>
                </a:solidFill>
                <a:latin typeface="Times New Roman"/>
                <a:ea typeface="Times New Roman"/>
                <a:cs typeface="B Nazanin"/>
              </a:rPr>
              <a:t>2. ترشح از نوک سینه</a:t>
            </a:r>
            <a:endParaRPr lang="fa-IR" sz="3200" b="1" dirty="0">
              <a:solidFill>
                <a:schemeClr val="tx1"/>
              </a:solidFill>
              <a:latin typeface="Times New Roman"/>
              <a:ea typeface="Times New Roman"/>
              <a:cs typeface="B Nazanin"/>
            </a:endParaRPr>
          </a:p>
          <a:p>
            <a:pPr algn="just" rtl="1">
              <a:lnSpc>
                <a:spcPct val="130000"/>
              </a:lnSpc>
              <a:spcAft>
                <a:spcPts val="0"/>
              </a:spcAft>
              <a:buFont typeface="Arial"/>
              <a:buChar char="-"/>
            </a:pPr>
            <a:r>
              <a:rPr lang="ar-SA" sz="3200" b="1" dirty="0">
                <a:solidFill>
                  <a:schemeClr val="tx1"/>
                </a:solidFill>
                <a:latin typeface="Times New Roman"/>
                <a:ea typeface="Times New Roman"/>
                <a:cs typeface="B Nazanin"/>
              </a:rPr>
              <a:t>3. تغییرات پوست و نوک پستان</a:t>
            </a:r>
            <a:endParaRPr lang="fa-IR" sz="3200" b="1" dirty="0">
              <a:solidFill>
                <a:schemeClr val="tx1"/>
              </a:solidFill>
              <a:latin typeface="Times New Roman"/>
              <a:ea typeface="Times New Roman"/>
              <a:cs typeface="B Nazanin"/>
            </a:endParaRPr>
          </a:p>
          <a:p>
            <a:pPr algn="just" rtl="1">
              <a:lnSpc>
                <a:spcPct val="130000"/>
              </a:lnSpc>
              <a:spcAft>
                <a:spcPts val="0"/>
              </a:spcAft>
              <a:buFont typeface="Arial"/>
              <a:buChar char="-"/>
            </a:pPr>
            <a:r>
              <a:rPr lang="ar-SA" sz="3200" b="1" dirty="0">
                <a:solidFill>
                  <a:schemeClr val="tx1"/>
                </a:solidFill>
                <a:latin typeface="Times New Roman"/>
                <a:ea typeface="Times New Roman"/>
                <a:cs typeface="B Nazanin"/>
              </a:rPr>
              <a:t>4. بزرگی غدد لنفاوی زیر بغل</a:t>
            </a:r>
            <a:endParaRPr lang="en-US" sz="3200" b="1" dirty="0">
              <a:solidFill>
                <a:schemeClr val="tx1"/>
              </a:solidFill>
              <a:latin typeface="Times New Roman"/>
              <a:ea typeface="Times New Roman"/>
              <a:cs typeface="B Nazanin"/>
            </a:endParaRPr>
          </a:p>
          <a:p>
            <a:pPr algn="just" rtl="1">
              <a:lnSpc>
                <a:spcPct val="130000"/>
              </a:lnSpc>
              <a:spcAft>
                <a:spcPts val="0"/>
              </a:spcAft>
              <a:buFont typeface="Arial"/>
              <a:buChar char="-"/>
            </a:pPr>
            <a:r>
              <a:rPr lang="fa-IR" sz="3200" b="1" dirty="0">
                <a:solidFill>
                  <a:schemeClr val="tx1"/>
                </a:solidFill>
                <a:latin typeface="Times New Roman"/>
                <a:ea typeface="Times New Roman"/>
                <a:cs typeface="B Nazanin"/>
              </a:rPr>
              <a:t>5</a:t>
            </a:r>
            <a:r>
              <a:rPr lang="ar-SA" sz="3200" b="1" dirty="0">
                <a:solidFill>
                  <a:schemeClr val="tx1"/>
                </a:solidFill>
                <a:latin typeface="Times New Roman"/>
                <a:ea typeface="Times New Roman"/>
                <a:cs typeface="B Nazanin"/>
              </a:rPr>
              <a:t>. تورم یک طرفه بازو و اندام فوقانی </a:t>
            </a:r>
            <a:endParaRPr lang="fa-IR" sz="3200" b="1" dirty="0">
              <a:solidFill>
                <a:schemeClr val="tx1"/>
              </a:solidFill>
              <a:latin typeface="Times New Roman"/>
              <a:ea typeface="Times New Roman"/>
              <a:cs typeface="B Nazanin"/>
            </a:endParaRPr>
          </a:p>
          <a:p>
            <a:pPr algn="just" rtl="1">
              <a:lnSpc>
                <a:spcPct val="130000"/>
              </a:lnSpc>
              <a:spcAft>
                <a:spcPts val="0"/>
              </a:spcAft>
              <a:buFont typeface="Arial"/>
              <a:buChar char="-"/>
            </a:pPr>
            <a:r>
              <a:rPr lang="ar-SA" sz="3200" b="1" dirty="0">
                <a:solidFill>
                  <a:schemeClr val="tx1"/>
                </a:solidFill>
                <a:latin typeface="Times New Roman"/>
                <a:ea typeface="Times New Roman"/>
                <a:cs typeface="B Nazanin"/>
              </a:rPr>
              <a:t> 6 . تغییر اندازه در پستان</a:t>
            </a:r>
            <a:endParaRPr lang="en-US" sz="3200" b="1" dirty="0">
              <a:solidFill>
                <a:schemeClr val="tx1"/>
              </a:solidFill>
              <a:latin typeface="Times New Roman"/>
              <a:ea typeface="Times New Roman"/>
              <a:cs typeface="B Nazanin"/>
            </a:endParaRPr>
          </a:p>
          <a:p>
            <a:endParaRPr lang="en-US" dirty="0"/>
          </a:p>
        </p:txBody>
      </p:sp>
    </p:spTree>
    <p:extLst>
      <p:ext uri="{BB962C8B-B14F-4D97-AF65-F5344CB8AC3E}">
        <p14:creationId xmlns:p14="http://schemas.microsoft.com/office/powerpoint/2010/main" val="16616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477962"/>
          </a:xfrm>
        </p:spPr>
        <p:txBody>
          <a:bodyPr>
            <a:noAutofit/>
          </a:bodyPr>
          <a:lstStyle/>
          <a:p>
            <a:pPr algn="r" rtl="1">
              <a:lnSpc>
                <a:spcPct val="150000"/>
              </a:lnSpc>
              <a:spcAft>
                <a:spcPts val="0"/>
              </a:spcAft>
            </a:pPr>
            <a:r>
              <a:rPr lang="ar-SA" b="1" dirty="0">
                <a:latin typeface="Times New Roman"/>
                <a:ea typeface="Times New Roman"/>
                <a:cs typeface="B Nazanin"/>
              </a:rPr>
              <a:t>سرطان پستان:</a:t>
            </a:r>
            <a:r>
              <a:rPr lang="fa-IR" b="1" dirty="0">
                <a:latin typeface="Times New Roman"/>
                <a:ea typeface="Times New Roman"/>
                <a:cs typeface="B Nazanin"/>
              </a:rPr>
              <a:t> </a:t>
            </a:r>
            <a:r>
              <a:rPr lang="ar-SA" sz="3200" b="1" dirty="0">
                <a:latin typeface="Times New Roman"/>
                <a:ea typeface="Times New Roman"/>
                <a:cs typeface="B Nazanin"/>
              </a:rPr>
              <a:t>عوامل افزایش خطر ابتلا به سرطان پستان</a:t>
            </a:r>
            <a:endParaRPr lang="en-US" sz="3200" b="1" dirty="0">
              <a:latin typeface="Times New Roman"/>
              <a:ea typeface="Times New Roman"/>
              <a:cs typeface="B Nazanin"/>
            </a:endParaRPr>
          </a:p>
        </p:txBody>
      </p:sp>
      <p:sp>
        <p:nvSpPr>
          <p:cNvPr id="3" name="Content Placeholder 2"/>
          <p:cNvSpPr>
            <a:spLocks noGrp="1"/>
          </p:cNvSpPr>
          <p:nvPr>
            <p:ph idx="1"/>
          </p:nvPr>
        </p:nvSpPr>
        <p:spPr>
          <a:xfrm>
            <a:off x="304800" y="1752600"/>
            <a:ext cx="8610600" cy="4724400"/>
          </a:xfrm>
        </p:spPr>
        <p:txBody>
          <a:bodyPr>
            <a:normAutofit fontScale="70000" lnSpcReduction="20000"/>
          </a:bodyPr>
          <a:lstStyle/>
          <a:p>
            <a:pPr lvl="0" algn="just" rtl="1">
              <a:lnSpc>
                <a:spcPct val="150000"/>
              </a:lnSpc>
              <a:buFont typeface="Arial"/>
              <a:buChar char="-"/>
            </a:pPr>
            <a:r>
              <a:rPr lang="ar-SA" sz="3400" b="1" dirty="0">
                <a:solidFill>
                  <a:schemeClr val="tx1"/>
                </a:solidFill>
                <a:latin typeface="Times New Roman"/>
                <a:ea typeface="Times New Roman"/>
                <a:cs typeface="B Nazanin"/>
              </a:rPr>
              <a:t>سن بالا</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سن پایین بلوغ</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اولین زایمان در سن بالا، عدم حاملگی و زایمان</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سابقه سرطان پستان</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ابتلا مادر یا خواهر فرد به سرطان پستان و سابقه خانوادگی و ژنتیک</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اشعه درمانی در ناحیه سینه</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وجود نسج متراکم پستان در ماموگرافی</a:t>
            </a:r>
            <a:endParaRPr lang="en-US" sz="3400" b="1" dirty="0">
              <a:solidFill>
                <a:schemeClr val="tx1"/>
              </a:solidFill>
              <a:ea typeface="Calibri"/>
              <a:cs typeface="Times New Roman"/>
            </a:endParaRPr>
          </a:p>
          <a:p>
            <a:pPr lvl="0" algn="just" rtl="1">
              <a:lnSpc>
                <a:spcPct val="150000"/>
              </a:lnSpc>
              <a:buFont typeface="Arial"/>
              <a:buChar char="-"/>
            </a:pPr>
            <a:r>
              <a:rPr lang="ar-SA" sz="3400" b="1" dirty="0">
                <a:solidFill>
                  <a:schemeClr val="tx1"/>
                </a:solidFill>
                <a:latin typeface="Times New Roman"/>
                <a:ea typeface="Times New Roman"/>
                <a:cs typeface="B Nazanin"/>
              </a:rPr>
              <a:t>مصرف هورمون های استروژن و پروژسترون و مصرف نوشیدنی های الکلی</a:t>
            </a:r>
            <a:endParaRPr lang="en-US" sz="3400" b="1" dirty="0">
              <a:solidFill>
                <a:schemeClr val="tx1"/>
              </a:solidFill>
              <a:ea typeface="Calibri"/>
              <a:cs typeface="Times New Roman"/>
            </a:endParaRPr>
          </a:p>
          <a:p>
            <a:pPr algn="r" rtl="1"/>
            <a:endParaRPr lang="en-US" dirty="0"/>
          </a:p>
        </p:txBody>
      </p:sp>
    </p:spTree>
    <p:extLst>
      <p:ext uri="{BB962C8B-B14F-4D97-AF65-F5344CB8AC3E}">
        <p14:creationId xmlns:p14="http://schemas.microsoft.com/office/powerpoint/2010/main" val="334844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lnSpc>
                <a:spcPct val="150000"/>
              </a:lnSpc>
              <a:spcAft>
                <a:spcPts val="0"/>
              </a:spcAft>
            </a:pPr>
            <a:r>
              <a:rPr lang="ar-SA" b="1" dirty="0" smtClean="0">
                <a:latin typeface="Times New Roman"/>
                <a:ea typeface="Times New Roman"/>
                <a:cs typeface="B Nazanin"/>
              </a:rPr>
              <a:t>پیشگیری</a:t>
            </a:r>
            <a:r>
              <a:rPr lang="fa-IR" b="1" dirty="0" smtClean="0">
                <a:latin typeface="Times New Roman"/>
                <a:ea typeface="Times New Roman"/>
                <a:cs typeface="B Nazanin"/>
              </a:rPr>
              <a:t> سرطان پستان </a:t>
            </a:r>
            <a:r>
              <a:rPr lang="ar-SA" b="1" dirty="0" smtClean="0">
                <a:latin typeface="Times New Roman"/>
                <a:ea typeface="Times New Roman"/>
                <a:cs typeface="B Nazanin"/>
              </a:rPr>
              <a:t>:</a:t>
            </a:r>
            <a:endParaRPr lang="en-US" sz="4000" dirty="0">
              <a:ea typeface="Calibri"/>
              <a:cs typeface="Arial"/>
            </a:endParaRPr>
          </a:p>
        </p:txBody>
      </p:sp>
      <p:sp>
        <p:nvSpPr>
          <p:cNvPr id="3" name="Content Placeholder 2"/>
          <p:cNvSpPr>
            <a:spLocks noGrp="1"/>
          </p:cNvSpPr>
          <p:nvPr>
            <p:ph idx="1"/>
          </p:nvPr>
        </p:nvSpPr>
        <p:spPr/>
        <p:txBody>
          <a:bodyPr>
            <a:normAutofit lnSpcReduction="10000"/>
          </a:bodyPr>
          <a:lstStyle/>
          <a:p>
            <a:pPr algn="just" rtl="1">
              <a:lnSpc>
                <a:spcPct val="130000"/>
              </a:lnSpc>
              <a:buFont typeface="Arial"/>
              <a:buChar char="-"/>
            </a:pPr>
            <a:r>
              <a:rPr lang="ar-SA" sz="2800" b="1" dirty="0">
                <a:solidFill>
                  <a:schemeClr val="tx1"/>
                </a:solidFill>
                <a:latin typeface="Times New Roman"/>
                <a:ea typeface="Times New Roman"/>
                <a:cs typeface="B Nazanin"/>
              </a:rPr>
              <a:t>ورزش و کاهش وزن</a:t>
            </a:r>
            <a:endParaRPr lang="en-US" sz="2800" b="1" dirty="0">
              <a:solidFill>
                <a:schemeClr val="tx1"/>
              </a:solidFill>
              <a:latin typeface="Times New Roman"/>
              <a:ea typeface="Times New Roman"/>
              <a:cs typeface="B Nazanin"/>
            </a:endParaRPr>
          </a:p>
          <a:p>
            <a:pPr algn="just" rtl="1">
              <a:lnSpc>
                <a:spcPct val="130000"/>
              </a:lnSpc>
              <a:buFont typeface="Arial"/>
              <a:buChar char="-"/>
            </a:pPr>
            <a:r>
              <a:rPr lang="ar-SA" sz="2800" b="1" dirty="0">
                <a:solidFill>
                  <a:schemeClr val="tx1"/>
                </a:solidFill>
                <a:latin typeface="Times New Roman"/>
                <a:ea typeface="Times New Roman"/>
                <a:cs typeface="B Nazanin"/>
              </a:rPr>
              <a:t>شیردهی</a:t>
            </a:r>
            <a:endParaRPr lang="en-US" sz="2800" b="1" dirty="0">
              <a:solidFill>
                <a:schemeClr val="tx1"/>
              </a:solidFill>
              <a:latin typeface="Times New Roman"/>
              <a:ea typeface="Times New Roman"/>
              <a:cs typeface="B Nazanin"/>
            </a:endParaRPr>
          </a:p>
          <a:p>
            <a:pPr algn="just" rtl="1">
              <a:lnSpc>
                <a:spcPct val="130000"/>
              </a:lnSpc>
              <a:buFont typeface="Arial"/>
              <a:buChar char="-"/>
            </a:pPr>
            <a:r>
              <a:rPr lang="ar-SA" sz="2800" b="1" dirty="0">
                <a:solidFill>
                  <a:schemeClr val="tx1"/>
                </a:solidFill>
                <a:latin typeface="Times New Roman"/>
                <a:ea typeface="Times New Roman"/>
                <a:cs typeface="B Nazanin"/>
              </a:rPr>
              <a:t>قطع مصرف الکل</a:t>
            </a:r>
            <a:endParaRPr lang="en-US" sz="2800" b="1" dirty="0">
              <a:solidFill>
                <a:schemeClr val="tx1"/>
              </a:solidFill>
              <a:latin typeface="Times New Roman"/>
              <a:ea typeface="Times New Roman"/>
              <a:cs typeface="B Nazanin"/>
            </a:endParaRPr>
          </a:p>
          <a:p>
            <a:pPr algn="just" rtl="1">
              <a:lnSpc>
                <a:spcPct val="130000"/>
              </a:lnSpc>
              <a:buFont typeface="Arial"/>
              <a:buChar char="-"/>
            </a:pPr>
            <a:r>
              <a:rPr lang="ar-SA" sz="2800" b="1" dirty="0">
                <a:solidFill>
                  <a:schemeClr val="tx1"/>
                </a:solidFill>
                <a:latin typeface="Times New Roman"/>
                <a:ea typeface="Times New Roman"/>
                <a:cs typeface="B Nazanin"/>
              </a:rPr>
              <a:t>رعایت رژیم غذایی: </a:t>
            </a:r>
            <a:endParaRPr lang="fa-IR" sz="2800" b="1" dirty="0">
              <a:solidFill>
                <a:schemeClr val="tx1"/>
              </a:solidFill>
              <a:latin typeface="Times New Roman"/>
              <a:ea typeface="Times New Roman"/>
              <a:cs typeface="B Nazanin"/>
            </a:endParaRPr>
          </a:p>
          <a:p>
            <a:pPr marL="114300" indent="0" algn="just" rtl="1">
              <a:lnSpc>
                <a:spcPct val="130000"/>
              </a:lnSpc>
              <a:buNone/>
            </a:pPr>
            <a:r>
              <a:rPr lang="ar-SA" sz="2800" b="1" dirty="0" smtClean="0">
                <a:solidFill>
                  <a:schemeClr val="tx1"/>
                </a:solidFill>
                <a:latin typeface="Times New Roman"/>
                <a:ea typeface="Times New Roman"/>
                <a:cs typeface="B Nazanin"/>
              </a:rPr>
              <a:t>ارتباط </a:t>
            </a:r>
            <a:r>
              <a:rPr lang="ar-SA" sz="2800" b="1" dirty="0">
                <a:solidFill>
                  <a:schemeClr val="tx1"/>
                </a:solidFill>
                <a:latin typeface="Times New Roman"/>
                <a:ea typeface="Times New Roman"/>
                <a:cs typeface="B Nazanin"/>
              </a:rPr>
              <a:t>شدید بین سرطان پستان با میزان چربی رژیم غذایی وجود دارد.</a:t>
            </a:r>
            <a:endParaRPr lang="en-US" sz="2800" b="1" dirty="0">
              <a:solidFill>
                <a:schemeClr val="tx1"/>
              </a:solidFill>
              <a:latin typeface="Times New Roman"/>
              <a:ea typeface="Times New Roman"/>
              <a:cs typeface="B Nazanin"/>
            </a:endParaRPr>
          </a:p>
          <a:p>
            <a:pPr algn="just" rtl="1">
              <a:lnSpc>
                <a:spcPct val="130000"/>
              </a:lnSpc>
              <a:buFont typeface="Arial"/>
              <a:buChar char="-"/>
            </a:pPr>
            <a:r>
              <a:rPr lang="ar-SA" sz="2800" b="1" dirty="0">
                <a:solidFill>
                  <a:schemeClr val="tx1"/>
                </a:solidFill>
                <a:latin typeface="Times New Roman"/>
                <a:ea typeface="Times New Roman"/>
                <a:cs typeface="B Nazanin"/>
              </a:rPr>
              <a:t>کاهش وزن</a:t>
            </a:r>
            <a:endParaRPr lang="en-US" sz="2800" b="1" dirty="0">
              <a:solidFill>
                <a:schemeClr val="tx1"/>
              </a:solidFill>
              <a:latin typeface="Times New Roman"/>
              <a:ea typeface="Times New Roman"/>
              <a:cs typeface="B Nazanin"/>
            </a:endParaRPr>
          </a:p>
          <a:p>
            <a:pPr algn="r" rtl="1"/>
            <a:endParaRPr lang="en-US" dirty="0"/>
          </a:p>
        </p:txBody>
      </p:sp>
    </p:spTree>
    <p:extLst>
      <p:ext uri="{BB962C8B-B14F-4D97-AF65-F5344CB8AC3E}">
        <p14:creationId xmlns:p14="http://schemas.microsoft.com/office/powerpoint/2010/main" val="6977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rtl="1">
              <a:lnSpc>
                <a:spcPct val="150000"/>
              </a:lnSpc>
              <a:spcBef>
                <a:spcPct val="20000"/>
              </a:spcBef>
            </a:pPr>
            <a:r>
              <a:rPr lang="fa-IR" b="1" dirty="0">
                <a:latin typeface="Times New Roman"/>
                <a:ea typeface="Times New Roman"/>
                <a:cs typeface="B Nazanin"/>
              </a:rPr>
              <a:t/>
            </a:r>
            <a:br>
              <a:rPr lang="fa-IR" b="1" dirty="0">
                <a:latin typeface="Times New Roman"/>
                <a:ea typeface="Times New Roman"/>
                <a:cs typeface="B Nazanin"/>
              </a:rPr>
            </a:br>
            <a:r>
              <a:rPr lang="ar-SA" b="1" dirty="0">
                <a:latin typeface="Times New Roman"/>
                <a:ea typeface="Times New Roman"/>
                <a:cs typeface="B Nazanin"/>
              </a:rPr>
              <a:t>تشخیص</a:t>
            </a:r>
            <a:r>
              <a:rPr lang="fa-IR" b="1" dirty="0">
                <a:latin typeface="Times New Roman"/>
                <a:ea typeface="Times New Roman"/>
                <a:cs typeface="B Nazanin"/>
              </a:rPr>
              <a:t> زودرس سرطان پستان </a:t>
            </a:r>
            <a:r>
              <a:rPr lang="ar-SA" b="1" dirty="0">
                <a:latin typeface="Times New Roman"/>
                <a:ea typeface="Times New Roman"/>
                <a:cs typeface="B Nazanin"/>
              </a:rPr>
              <a:t>:</a:t>
            </a:r>
            <a:r>
              <a:rPr lang="en-US" b="1" dirty="0">
                <a:latin typeface="Times New Roman"/>
                <a:ea typeface="Times New Roman"/>
                <a:cs typeface="B Nazanin"/>
              </a:rPr>
              <a:t/>
            </a:r>
            <a:br>
              <a:rPr lang="en-US" b="1" dirty="0">
                <a:latin typeface="Times New Roman"/>
                <a:ea typeface="Times New Roman"/>
                <a:cs typeface="B Nazanin"/>
              </a:rPr>
            </a:br>
            <a:endParaRPr lang="en-US" b="1" dirty="0">
              <a:latin typeface="Times New Roman"/>
              <a:ea typeface="Times New Roman"/>
              <a:cs typeface="B Nazanin"/>
            </a:endParaRPr>
          </a:p>
        </p:txBody>
      </p:sp>
      <p:sp>
        <p:nvSpPr>
          <p:cNvPr id="3" name="Content Placeholder 2"/>
          <p:cNvSpPr>
            <a:spLocks noGrp="1"/>
          </p:cNvSpPr>
          <p:nvPr>
            <p:ph idx="1"/>
          </p:nvPr>
        </p:nvSpPr>
        <p:spPr/>
        <p:txBody>
          <a:bodyPr>
            <a:normAutofit/>
          </a:bodyPr>
          <a:lstStyle/>
          <a:p>
            <a:pPr algn="just" rtl="1">
              <a:lnSpc>
                <a:spcPct val="130000"/>
              </a:lnSpc>
              <a:spcAft>
                <a:spcPts val="0"/>
              </a:spcAft>
              <a:buFont typeface="Arial"/>
              <a:buChar char="-"/>
            </a:pPr>
            <a:r>
              <a:rPr lang="fa-IR" sz="3200" b="1" dirty="0">
                <a:solidFill>
                  <a:schemeClr val="tx1"/>
                </a:solidFill>
                <a:latin typeface="Times New Roman"/>
                <a:ea typeface="Times New Roman"/>
                <a:cs typeface="B Nazanin"/>
              </a:rPr>
              <a:t>خودآزمایی مفید ترین روش برای تشخیص زودرس است.</a:t>
            </a:r>
          </a:p>
          <a:p>
            <a:pPr algn="just" rtl="1">
              <a:lnSpc>
                <a:spcPct val="130000"/>
              </a:lnSpc>
              <a:spcAft>
                <a:spcPts val="0"/>
              </a:spcAft>
              <a:buFont typeface="Arial"/>
              <a:buChar char="-"/>
            </a:pPr>
            <a:r>
              <a:rPr lang="ar-SA" sz="3200" b="1" dirty="0">
                <a:solidFill>
                  <a:schemeClr val="tx1"/>
                </a:solidFill>
                <a:latin typeface="Times New Roman"/>
                <a:ea typeface="Times New Roman"/>
                <a:cs typeface="B Nazanin"/>
              </a:rPr>
              <a:t>روش اولیه: عکس برداری، ماموگرافی، سونوگرافی، مهمترین روش تشخیص قطعی بیوپسی می باشد.</a:t>
            </a:r>
            <a:endParaRPr lang="en-US" sz="3200" b="1" dirty="0">
              <a:solidFill>
                <a:schemeClr val="tx1"/>
              </a:solidFill>
              <a:latin typeface="Times New Roman"/>
              <a:ea typeface="Times New Roman"/>
              <a:cs typeface="B Nazanin"/>
            </a:endParaRPr>
          </a:p>
          <a:p>
            <a:pPr algn="just" rtl="1">
              <a:lnSpc>
                <a:spcPct val="130000"/>
              </a:lnSpc>
              <a:spcAft>
                <a:spcPts val="0"/>
              </a:spcAft>
              <a:buFont typeface="Arial"/>
              <a:buChar char="-"/>
            </a:pPr>
            <a:r>
              <a:rPr lang="ar-SA" sz="3200" b="1" dirty="0">
                <a:solidFill>
                  <a:schemeClr val="tx1"/>
                </a:solidFill>
                <a:latin typeface="Times New Roman"/>
                <a:ea typeface="Times New Roman"/>
                <a:cs typeface="B Nazanin"/>
              </a:rPr>
              <a:t>روش تکمیلی: اسکن استخوان، سی تی اسکن شکم جهت شناسایی متاستاز سرطان، </a:t>
            </a:r>
            <a:r>
              <a:rPr lang="en-US" sz="3200" b="1" dirty="0">
                <a:solidFill>
                  <a:schemeClr val="tx1"/>
                </a:solidFill>
                <a:latin typeface="Times New Roman"/>
                <a:ea typeface="Times New Roman"/>
                <a:cs typeface="B Nazanin"/>
              </a:rPr>
              <a:t>MRI</a:t>
            </a:r>
            <a:r>
              <a:rPr lang="fa-IR" sz="3200" b="1" dirty="0">
                <a:solidFill>
                  <a:schemeClr val="tx1"/>
                </a:solidFill>
                <a:latin typeface="Times New Roman"/>
                <a:ea typeface="Times New Roman"/>
                <a:cs typeface="B Nazanin"/>
              </a:rPr>
              <a:t> و آزمون گیرنده استروژن پروژسترون </a:t>
            </a:r>
            <a:endParaRPr lang="en-US" sz="3200" b="1" dirty="0">
              <a:solidFill>
                <a:schemeClr val="tx1"/>
              </a:solidFill>
              <a:latin typeface="Times New Roman"/>
              <a:ea typeface="Times New Roman"/>
              <a:cs typeface="B Nazanin"/>
            </a:endParaRPr>
          </a:p>
        </p:txBody>
      </p:sp>
    </p:spTree>
    <p:extLst>
      <p:ext uri="{BB962C8B-B14F-4D97-AF65-F5344CB8AC3E}">
        <p14:creationId xmlns:p14="http://schemas.microsoft.com/office/powerpoint/2010/main" val="2386262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lnSpc>
                <a:spcPct val="150000"/>
              </a:lnSpc>
              <a:spcAft>
                <a:spcPts val="0"/>
              </a:spcAft>
            </a:pPr>
            <a:r>
              <a:rPr lang="ar-SA" dirty="0">
                <a:latin typeface="Times New Roman"/>
                <a:ea typeface="Times New Roman"/>
                <a:cs typeface="B Titr"/>
              </a:rPr>
              <a:t>سرطان کولورکتال (روده بزرگ و رکتوم)</a:t>
            </a:r>
            <a:endParaRPr lang="en-US" dirty="0">
              <a:ea typeface="Calibri"/>
              <a:cs typeface="Arial"/>
            </a:endParaRPr>
          </a:p>
        </p:txBody>
      </p:sp>
      <p:sp>
        <p:nvSpPr>
          <p:cNvPr id="3" name="Content Placeholder 2"/>
          <p:cNvSpPr>
            <a:spLocks noGrp="1"/>
          </p:cNvSpPr>
          <p:nvPr>
            <p:ph idx="1"/>
          </p:nvPr>
        </p:nvSpPr>
        <p:spPr/>
        <p:txBody>
          <a:bodyPr>
            <a:normAutofit fontScale="92500" lnSpcReduction="10000"/>
          </a:bodyPr>
          <a:lstStyle/>
          <a:p>
            <a:pPr algn="just" rtl="1">
              <a:lnSpc>
                <a:spcPct val="150000"/>
              </a:lnSpc>
              <a:spcAft>
                <a:spcPts val="0"/>
              </a:spcAft>
            </a:pPr>
            <a:r>
              <a:rPr lang="ar-SA" b="1" dirty="0">
                <a:latin typeface="Times New Roman"/>
                <a:ea typeface="Times New Roman"/>
                <a:cs typeface="B Nazanin"/>
              </a:rPr>
              <a:t>عوامل افزایش ابتلا:</a:t>
            </a:r>
            <a:r>
              <a:rPr lang="ar-SA" dirty="0">
                <a:latin typeface="Times New Roman"/>
                <a:ea typeface="Times New Roman"/>
                <a:cs typeface="B Titr"/>
              </a:rPr>
              <a:t> </a:t>
            </a:r>
            <a:endParaRPr lang="en-US" sz="2800" dirty="0">
              <a:ea typeface="Calibri"/>
              <a:cs typeface="Arial"/>
            </a:endParaRPr>
          </a:p>
          <a:p>
            <a:pPr lvl="0" algn="just" rtl="1">
              <a:lnSpc>
                <a:spcPct val="115000"/>
              </a:lnSpc>
              <a:buFont typeface="Arial"/>
              <a:buChar char="-"/>
            </a:pPr>
            <a:r>
              <a:rPr lang="ar-SA" dirty="0">
                <a:latin typeface="Times New Roman"/>
                <a:ea typeface="Times New Roman"/>
                <a:cs typeface="B Nazanin"/>
              </a:rPr>
              <a:t>سن: بعد از 50 سالگی افزایش می یابد.</a:t>
            </a:r>
            <a:endParaRPr lang="en-US" sz="2800" dirty="0">
              <a:ea typeface="Calibri"/>
              <a:cs typeface="Times New Roman"/>
            </a:endParaRPr>
          </a:p>
          <a:p>
            <a:pPr lvl="0" algn="just" rtl="1">
              <a:lnSpc>
                <a:spcPct val="115000"/>
              </a:lnSpc>
              <a:buFont typeface="Arial"/>
              <a:buChar char="-"/>
            </a:pPr>
            <a:r>
              <a:rPr lang="ar-SA" dirty="0">
                <a:latin typeface="Times New Roman"/>
                <a:ea typeface="Times New Roman"/>
                <a:cs typeface="B Nazanin"/>
              </a:rPr>
              <a:t>سابقه فامیلی</a:t>
            </a:r>
            <a:endParaRPr lang="en-US" sz="2800" dirty="0">
              <a:ea typeface="Calibri"/>
              <a:cs typeface="Times New Roman"/>
            </a:endParaRPr>
          </a:p>
          <a:p>
            <a:pPr lvl="0" algn="just" rtl="1">
              <a:lnSpc>
                <a:spcPct val="115000"/>
              </a:lnSpc>
              <a:buFont typeface="Arial"/>
              <a:buChar char="-"/>
            </a:pPr>
            <a:r>
              <a:rPr lang="ar-SA" dirty="0">
                <a:latin typeface="Times New Roman"/>
                <a:ea typeface="Times New Roman"/>
                <a:cs typeface="B Nazanin"/>
              </a:rPr>
              <a:t>سابقه ابتلا به پولیپ بخصوص انواع بزرگ و متعدد</a:t>
            </a:r>
            <a:endParaRPr lang="en-US" sz="2800" dirty="0">
              <a:ea typeface="Calibri"/>
              <a:cs typeface="Times New Roman"/>
            </a:endParaRPr>
          </a:p>
          <a:p>
            <a:pPr lvl="0" algn="just" rtl="1">
              <a:lnSpc>
                <a:spcPct val="115000"/>
              </a:lnSpc>
              <a:buFont typeface="Arial"/>
              <a:buChar char="-"/>
            </a:pPr>
            <a:r>
              <a:rPr lang="ar-SA" dirty="0">
                <a:latin typeface="Times New Roman"/>
                <a:ea typeface="Times New Roman"/>
                <a:cs typeface="B Nazanin"/>
              </a:rPr>
              <a:t>سابقه بیماری روده</a:t>
            </a:r>
            <a:endParaRPr lang="en-US" sz="2800" dirty="0">
              <a:ea typeface="Calibri"/>
              <a:cs typeface="Times New Roman"/>
            </a:endParaRPr>
          </a:p>
          <a:p>
            <a:pPr lvl="0" algn="just" rtl="1">
              <a:lnSpc>
                <a:spcPct val="115000"/>
              </a:lnSpc>
              <a:buFont typeface="Arial"/>
              <a:buChar char="-"/>
            </a:pPr>
            <a:r>
              <a:rPr lang="ar-SA" dirty="0">
                <a:latin typeface="Times New Roman"/>
                <a:ea typeface="Times New Roman"/>
                <a:cs typeface="B Nazanin"/>
              </a:rPr>
              <a:t>رژیم غذایی و کم تحرکی و وزن زیاد و مصرف الکل نیز تأثیر زیادی در ایجاد سرطان کولورکتال دارد.</a:t>
            </a:r>
            <a:endParaRPr lang="en-US" sz="2800" dirty="0">
              <a:ea typeface="Calibri"/>
              <a:cs typeface="Times New Roman"/>
            </a:endParaRPr>
          </a:p>
          <a:p>
            <a:pPr lvl="0" algn="just" rtl="1">
              <a:lnSpc>
                <a:spcPct val="115000"/>
              </a:lnSpc>
              <a:buFont typeface="Arial"/>
              <a:buChar char="-"/>
            </a:pPr>
            <a:r>
              <a:rPr lang="ar-SA" dirty="0">
                <a:latin typeface="Times New Roman"/>
                <a:ea typeface="Times New Roman"/>
                <a:cs typeface="B Nazanin"/>
              </a:rPr>
              <a:t>دیابت</a:t>
            </a:r>
            <a:endParaRPr lang="en-US" sz="2800" dirty="0">
              <a:ea typeface="Calibri"/>
              <a:cs typeface="Times New Roman"/>
            </a:endParaRPr>
          </a:p>
          <a:p>
            <a:pPr lvl="0" algn="just" rtl="1">
              <a:lnSpc>
                <a:spcPct val="115000"/>
              </a:lnSpc>
              <a:buFont typeface="Arial"/>
              <a:buChar char="-"/>
            </a:pPr>
            <a:r>
              <a:rPr lang="ar-SA" dirty="0">
                <a:latin typeface="Times New Roman"/>
                <a:ea typeface="Times New Roman"/>
                <a:cs typeface="B Nazanin"/>
              </a:rPr>
              <a:t>کشیک های </a:t>
            </a:r>
            <a:r>
              <a:rPr lang="ar-SA" dirty="0" smtClean="0">
                <a:latin typeface="Times New Roman"/>
                <a:ea typeface="Times New Roman"/>
                <a:cs typeface="B Nazanin"/>
              </a:rPr>
              <a:t>شبانه</a:t>
            </a:r>
            <a:endParaRPr lang="fa-IR" sz="2800" dirty="0" smtClean="0">
              <a:ea typeface="Times New Roman"/>
              <a:cs typeface="Times New Roman"/>
            </a:endParaRPr>
          </a:p>
          <a:p>
            <a:pPr lvl="0" algn="just" rtl="1">
              <a:lnSpc>
                <a:spcPct val="115000"/>
              </a:lnSpc>
              <a:buFont typeface="Arial"/>
              <a:buChar char="-"/>
            </a:pPr>
            <a:r>
              <a:rPr lang="ar-SA" dirty="0" smtClean="0">
                <a:latin typeface="Times New Roman"/>
                <a:ea typeface="Times New Roman"/>
                <a:cs typeface="B Nazanin"/>
              </a:rPr>
              <a:t>ابتلا </a:t>
            </a:r>
            <a:r>
              <a:rPr lang="ar-SA" dirty="0">
                <a:latin typeface="Times New Roman"/>
                <a:ea typeface="Times New Roman"/>
                <a:cs typeface="B Nazanin"/>
              </a:rPr>
              <a:t>به دیگر سرطان ها</a:t>
            </a:r>
            <a:endParaRPr lang="en-US" dirty="0"/>
          </a:p>
        </p:txBody>
      </p:sp>
    </p:spTree>
    <p:extLst>
      <p:ext uri="{BB962C8B-B14F-4D97-AF65-F5344CB8AC3E}">
        <p14:creationId xmlns:p14="http://schemas.microsoft.com/office/powerpoint/2010/main" val="33690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rtl="1">
              <a:lnSpc>
                <a:spcPct val="150000"/>
              </a:lnSpc>
              <a:spcBef>
                <a:spcPct val="20000"/>
              </a:spcBef>
            </a:pPr>
            <a:r>
              <a:rPr lang="fa-IR" sz="3200" b="1" dirty="0" smtClean="0">
                <a:solidFill>
                  <a:prstClr val="black"/>
                </a:solidFill>
                <a:latin typeface="Times New Roman"/>
                <a:ea typeface="Times New Roman"/>
                <a:cs typeface="B Nazanin"/>
              </a:rPr>
              <a:t/>
            </a:r>
            <a:br>
              <a:rPr lang="fa-IR" sz="3200" b="1" dirty="0" smtClean="0">
                <a:solidFill>
                  <a:prstClr val="black"/>
                </a:solidFill>
                <a:latin typeface="Times New Roman"/>
                <a:ea typeface="Times New Roman"/>
                <a:cs typeface="B Nazanin"/>
              </a:rPr>
            </a:br>
            <a:r>
              <a:rPr lang="ar-SA" b="1" dirty="0" smtClean="0">
                <a:solidFill>
                  <a:prstClr val="black"/>
                </a:solidFill>
                <a:latin typeface="Times New Roman"/>
                <a:ea typeface="Times New Roman"/>
                <a:cs typeface="B Nazanin"/>
              </a:rPr>
              <a:t>علائم </a:t>
            </a:r>
            <a:r>
              <a:rPr lang="ar-SA" b="1" dirty="0">
                <a:solidFill>
                  <a:prstClr val="black"/>
                </a:solidFill>
                <a:latin typeface="Times New Roman"/>
                <a:ea typeface="Times New Roman"/>
                <a:cs typeface="B Nazanin"/>
              </a:rPr>
              <a:t>و نشانه های سرطان کولورکتال</a:t>
            </a:r>
            <a:r>
              <a:rPr lang="en-US" sz="2800" dirty="0">
                <a:solidFill>
                  <a:prstClr val="black"/>
                </a:solidFill>
                <a:ea typeface="Calibri"/>
                <a:cs typeface="Arial"/>
              </a:rPr>
              <a:t/>
            </a:r>
            <a:br>
              <a:rPr lang="en-US" sz="2800" dirty="0">
                <a:solidFill>
                  <a:prstClr val="black"/>
                </a:solidFill>
                <a:ea typeface="Calibri"/>
                <a:cs typeface="Arial"/>
              </a:rPr>
            </a:br>
            <a:endParaRPr lang="en-US" dirty="0"/>
          </a:p>
        </p:txBody>
      </p:sp>
      <p:sp>
        <p:nvSpPr>
          <p:cNvPr id="3" name="Content Placeholder 2"/>
          <p:cNvSpPr>
            <a:spLocks noGrp="1"/>
          </p:cNvSpPr>
          <p:nvPr>
            <p:ph idx="1"/>
          </p:nvPr>
        </p:nvSpPr>
        <p:spPr>
          <a:xfrm>
            <a:off x="457200" y="1981200"/>
            <a:ext cx="7620000" cy="4144963"/>
          </a:xfrm>
        </p:spPr>
        <p:txBody>
          <a:bodyPr>
            <a:normAutofit lnSpcReduction="10000"/>
          </a:bodyPr>
          <a:lstStyle/>
          <a:p>
            <a:pPr lvl="0" algn="just" rtl="1">
              <a:lnSpc>
                <a:spcPct val="115000"/>
              </a:lnSpc>
              <a:buFont typeface="Arial"/>
              <a:buChar char="-"/>
            </a:pPr>
            <a:r>
              <a:rPr lang="ar-SA" sz="3600" b="1" dirty="0" smtClean="0">
                <a:latin typeface="Times New Roman"/>
                <a:ea typeface="Times New Roman"/>
                <a:cs typeface="B Nazanin"/>
              </a:rPr>
              <a:t>تغییر </a:t>
            </a:r>
            <a:r>
              <a:rPr lang="ar-SA" sz="3600" b="1" dirty="0">
                <a:latin typeface="Times New Roman"/>
                <a:ea typeface="Times New Roman"/>
                <a:cs typeface="B Nazanin"/>
              </a:rPr>
              <a:t>در عادات روده ای: اسهال یا یبوست</a:t>
            </a:r>
            <a:endParaRPr lang="en-US" sz="3600" b="1" dirty="0">
              <a:ea typeface="Calibri"/>
              <a:cs typeface="Times New Roman"/>
            </a:endParaRPr>
          </a:p>
          <a:p>
            <a:pPr lvl="0" algn="just" rtl="1">
              <a:lnSpc>
                <a:spcPct val="115000"/>
              </a:lnSpc>
              <a:buFont typeface="Arial"/>
              <a:buChar char="-"/>
            </a:pPr>
            <a:r>
              <a:rPr lang="ar-SA" sz="3600" b="1" dirty="0">
                <a:latin typeface="Times New Roman"/>
                <a:ea typeface="Times New Roman"/>
                <a:cs typeface="B Nazanin"/>
              </a:rPr>
              <a:t>احساس دفع مدفوع که با انجام این کار هم برطرف نشود.</a:t>
            </a:r>
            <a:endParaRPr lang="en-US" sz="3600" b="1" dirty="0">
              <a:ea typeface="Calibri"/>
              <a:cs typeface="Times New Roman"/>
            </a:endParaRPr>
          </a:p>
          <a:p>
            <a:pPr lvl="0" algn="just" rtl="1">
              <a:lnSpc>
                <a:spcPct val="115000"/>
              </a:lnSpc>
              <a:buFont typeface="Arial"/>
              <a:buChar char="-"/>
            </a:pPr>
            <a:r>
              <a:rPr lang="ar-SA" sz="3600" b="1" dirty="0">
                <a:latin typeface="Times New Roman"/>
                <a:ea typeface="Times New Roman"/>
                <a:cs typeface="B Nazanin"/>
              </a:rPr>
              <a:t>خونریزی از رکتوم یا وجود خون در مدفوع</a:t>
            </a:r>
            <a:endParaRPr lang="en-US" sz="3600" b="1" dirty="0">
              <a:ea typeface="Calibri"/>
              <a:cs typeface="Times New Roman"/>
            </a:endParaRPr>
          </a:p>
          <a:p>
            <a:pPr lvl="0" algn="just" rtl="1">
              <a:lnSpc>
                <a:spcPct val="115000"/>
              </a:lnSpc>
              <a:buFont typeface="Arial"/>
              <a:buChar char="-"/>
            </a:pPr>
            <a:r>
              <a:rPr lang="ar-SA" sz="3600" b="1" dirty="0">
                <a:latin typeface="Times New Roman"/>
                <a:ea typeface="Times New Roman"/>
                <a:cs typeface="B Nazanin"/>
              </a:rPr>
              <a:t>درد ممتد یا متناوب معده</a:t>
            </a:r>
            <a:endParaRPr lang="en-US" sz="3600" b="1" dirty="0">
              <a:ea typeface="Calibri"/>
              <a:cs typeface="Times New Roman"/>
            </a:endParaRPr>
          </a:p>
          <a:p>
            <a:pPr lvl="0" algn="just" rtl="1">
              <a:lnSpc>
                <a:spcPct val="115000"/>
              </a:lnSpc>
              <a:buFont typeface="Arial"/>
              <a:buChar char="-"/>
            </a:pPr>
            <a:r>
              <a:rPr lang="ar-SA" sz="3600" b="1" dirty="0">
                <a:latin typeface="Times New Roman"/>
                <a:ea typeface="Times New Roman"/>
                <a:cs typeface="B Nazanin"/>
              </a:rPr>
              <a:t>ضعف و خستگی</a:t>
            </a:r>
            <a:endParaRPr lang="en-US" sz="3600" b="1" dirty="0">
              <a:ea typeface="Calibri"/>
              <a:cs typeface="Times New Roman"/>
            </a:endParaRPr>
          </a:p>
          <a:p>
            <a:pPr algn="r" rtl="1"/>
            <a:endParaRPr lang="en-US" dirty="0"/>
          </a:p>
        </p:txBody>
      </p:sp>
    </p:spTree>
    <p:extLst>
      <p:ext uri="{BB962C8B-B14F-4D97-AF65-F5344CB8AC3E}">
        <p14:creationId xmlns:p14="http://schemas.microsoft.com/office/powerpoint/2010/main" val="6636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lnSpc>
                <a:spcPct val="150000"/>
              </a:lnSpc>
              <a:spcAft>
                <a:spcPts val="0"/>
              </a:spcAft>
            </a:pPr>
            <a:r>
              <a:rPr lang="fa-IR" b="1" dirty="0" smtClean="0">
                <a:latin typeface="Times New Roman"/>
                <a:ea typeface="Times New Roman"/>
                <a:cs typeface="B Nazanin"/>
              </a:rPr>
              <a:t/>
            </a:r>
            <a:br>
              <a:rPr lang="fa-IR" b="1" dirty="0" smtClean="0">
                <a:latin typeface="Times New Roman"/>
                <a:ea typeface="Times New Roman"/>
                <a:cs typeface="B Nazanin"/>
              </a:rPr>
            </a:br>
            <a:r>
              <a:rPr lang="ar-SA" b="1" dirty="0" smtClean="0">
                <a:latin typeface="Times New Roman"/>
                <a:ea typeface="Times New Roman"/>
                <a:cs typeface="B Nazanin"/>
              </a:rPr>
              <a:t>تشخیص زودرس</a:t>
            </a:r>
            <a:r>
              <a:rPr lang="fa-IR" b="1" dirty="0" smtClean="0">
                <a:latin typeface="Times New Roman"/>
                <a:ea typeface="Times New Roman"/>
                <a:cs typeface="B Nazanin"/>
              </a:rPr>
              <a:t> سرطان روده بزرگ</a:t>
            </a:r>
            <a:r>
              <a:rPr lang="ar-SA" b="1" dirty="0" smtClean="0">
                <a:latin typeface="Times New Roman"/>
                <a:ea typeface="Times New Roman"/>
                <a:cs typeface="B Nazanin"/>
              </a:rPr>
              <a:t>:</a:t>
            </a:r>
            <a:r>
              <a:rPr lang="en-US" sz="4000" dirty="0">
                <a:ea typeface="Calibri"/>
                <a:cs typeface="Arial"/>
              </a:rPr>
              <a:t/>
            </a:r>
            <a:br>
              <a:rPr lang="en-US" sz="4000" dirty="0">
                <a:ea typeface="Calibri"/>
                <a:cs typeface="Arial"/>
              </a:rPr>
            </a:br>
            <a:endParaRPr lang="en-US" dirty="0"/>
          </a:p>
        </p:txBody>
      </p:sp>
      <p:sp>
        <p:nvSpPr>
          <p:cNvPr id="3" name="Content Placeholder 2"/>
          <p:cNvSpPr>
            <a:spLocks noGrp="1"/>
          </p:cNvSpPr>
          <p:nvPr>
            <p:ph idx="1"/>
          </p:nvPr>
        </p:nvSpPr>
        <p:spPr/>
        <p:txBody>
          <a:bodyPr>
            <a:normAutofit/>
          </a:bodyPr>
          <a:lstStyle/>
          <a:p>
            <a:pPr lvl="0" algn="just" rtl="1">
              <a:lnSpc>
                <a:spcPct val="150000"/>
              </a:lnSpc>
              <a:buFont typeface="Arial"/>
              <a:buChar char="-"/>
            </a:pPr>
            <a:r>
              <a:rPr lang="ar-SA" dirty="0">
                <a:latin typeface="Times New Roman"/>
                <a:ea typeface="Times New Roman"/>
                <a:cs typeface="B Nazanin"/>
              </a:rPr>
              <a:t>آزمایش وجود خون در مدفوع: اگر جواب این آزمایش مثبت شود از روشهای زیر برای تشخیص نهایی و کشف علت اصلی خونریزی استفاده میشود.</a:t>
            </a:r>
            <a:endParaRPr lang="en-US" sz="2800" dirty="0">
              <a:ea typeface="Calibri"/>
              <a:cs typeface="Times New Roman"/>
            </a:endParaRPr>
          </a:p>
          <a:p>
            <a:pPr lvl="0" algn="just" rtl="1">
              <a:lnSpc>
                <a:spcPct val="150000"/>
              </a:lnSpc>
              <a:buFont typeface="+mj-lt"/>
              <a:buAutoNum type="arabicPeriod"/>
            </a:pPr>
            <a:r>
              <a:rPr lang="ar-SA" dirty="0">
                <a:latin typeface="Times New Roman"/>
                <a:ea typeface="Times New Roman"/>
                <a:cs typeface="B Nazanin"/>
              </a:rPr>
              <a:t>انجام کولونوسکوپی</a:t>
            </a:r>
            <a:endParaRPr lang="en-US" sz="2800" dirty="0">
              <a:ea typeface="Calibri"/>
              <a:cs typeface="Arial"/>
            </a:endParaRPr>
          </a:p>
          <a:p>
            <a:pPr lvl="0" algn="just" rtl="1">
              <a:lnSpc>
                <a:spcPct val="150000"/>
              </a:lnSpc>
              <a:buFont typeface="+mj-lt"/>
              <a:buAutoNum type="arabicPeriod"/>
            </a:pPr>
            <a:r>
              <a:rPr lang="ar-SA" dirty="0">
                <a:latin typeface="Times New Roman"/>
                <a:ea typeface="Times New Roman"/>
                <a:cs typeface="B Nazanin"/>
              </a:rPr>
              <a:t>بیوسپی و نمونه برداری</a:t>
            </a:r>
            <a:endParaRPr lang="en-US" sz="2800" dirty="0">
              <a:ea typeface="Calibri"/>
              <a:cs typeface="Arial"/>
            </a:endParaRPr>
          </a:p>
          <a:p>
            <a:pPr lvl="0" algn="just" rtl="1">
              <a:lnSpc>
                <a:spcPct val="150000"/>
              </a:lnSpc>
              <a:buFont typeface="+mj-lt"/>
              <a:buAutoNum type="arabicPeriod"/>
            </a:pPr>
            <a:r>
              <a:rPr lang="ar-SA" dirty="0">
                <a:latin typeface="Times New Roman"/>
                <a:ea typeface="Times New Roman"/>
                <a:cs typeface="B Nazanin"/>
              </a:rPr>
              <a:t>سونوگرافی و سی تی اسکن- ام آر آی</a:t>
            </a:r>
            <a:endParaRPr lang="en-US" sz="2800" dirty="0">
              <a:ea typeface="Calibri"/>
              <a:cs typeface="Arial"/>
            </a:endParaRPr>
          </a:p>
          <a:p>
            <a:pPr algn="r" rtl="1"/>
            <a:endParaRPr lang="en-US" dirty="0"/>
          </a:p>
        </p:txBody>
      </p:sp>
    </p:spTree>
    <p:extLst>
      <p:ext uri="{BB962C8B-B14F-4D97-AF65-F5344CB8AC3E}">
        <p14:creationId xmlns:p14="http://schemas.microsoft.com/office/powerpoint/2010/main" val="217640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lnSpc>
                <a:spcPct val="150000"/>
              </a:lnSpc>
              <a:spcAft>
                <a:spcPts val="0"/>
              </a:spcAft>
            </a:pPr>
            <a:r>
              <a:rPr lang="fa-IR" sz="4000" dirty="0" smtClean="0">
                <a:latin typeface="Times New Roman"/>
                <a:ea typeface="Times New Roman"/>
                <a:cs typeface="B Titr"/>
              </a:rPr>
              <a:t/>
            </a:r>
            <a:br>
              <a:rPr lang="fa-IR" sz="4000" dirty="0" smtClean="0">
                <a:latin typeface="Times New Roman"/>
                <a:ea typeface="Times New Roman"/>
                <a:cs typeface="B Titr"/>
              </a:rPr>
            </a:br>
            <a:r>
              <a:rPr lang="fa-IR" sz="4000" dirty="0" smtClean="0">
                <a:latin typeface="Times New Roman"/>
                <a:ea typeface="Times New Roman"/>
                <a:cs typeface="B Titr"/>
              </a:rPr>
              <a:t>سرطان پوست</a:t>
            </a:r>
            <a:r>
              <a:rPr lang="fa-IR" sz="3600" dirty="0" smtClean="0">
                <a:ea typeface="Times New Roman"/>
                <a:cs typeface="Arial"/>
              </a:rPr>
              <a:t> :</a:t>
            </a:r>
            <a:r>
              <a:rPr lang="fa-IR" b="1" dirty="0" smtClean="0">
                <a:latin typeface="Times New Roman"/>
                <a:ea typeface="Times New Roman"/>
                <a:cs typeface="B Nazanin"/>
              </a:rPr>
              <a:t>عوامل </a:t>
            </a:r>
            <a:r>
              <a:rPr lang="fa-IR" b="1" dirty="0">
                <a:latin typeface="Times New Roman"/>
                <a:ea typeface="Times New Roman"/>
                <a:cs typeface="B Nazanin"/>
              </a:rPr>
              <a:t>افزایش خطر ابتلا:</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p:txBody>
          <a:bodyPr/>
          <a:lstStyle/>
          <a:p>
            <a:pPr lvl="0" algn="just" rtl="1">
              <a:lnSpc>
                <a:spcPct val="150000"/>
              </a:lnSpc>
              <a:buFont typeface="Arial"/>
              <a:buChar char="-"/>
            </a:pPr>
            <a:r>
              <a:rPr lang="fa-IR" sz="2800" dirty="0">
                <a:latin typeface="Times New Roman"/>
                <a:ea typeface="Times New Roman"/>
                <a:cs typeface="B Nazanin"/>
              </a:rPr>
              <a:t>مواجهه با اشعه ماوراء بنفش و عدم حفاظت پوست از آن</a:t>
            </a:r>
            <a:endParaRPr lang="en-US" sz="20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رویارویی شغلی با زغال، ترکیبات ارسنیک یا رادیوم</a:t>
            </a:r>
            <a:endParaRPr lang="en-US" sz="20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سابقه ابتلا خانوادگی</a:t>
            </a:r>
            <a:endParaRPr lang="en-US" sz="20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ظهور خال های متعدد یا غیرمعمول</a:t>
            </a:r>
            <a:endParaRPr lang="en-US" sz="20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آفتاب سوختگی شدید در دوران کودکی</a:t>
            </a:r>
            <a:endParaRPr lang="en-US" sz="2000" dirty="0">
              <a:ea typeface="Calibri"/>
              <a:cs typeface="Times New Roman"/>
            </a:endParaRPr>
          </a:p>
          <a:p>
            <a:pPr algn="r" rtl="1"/>
            <a:endParaRPr lang="en-US" dirty="0"/>
          </a:p>
        </p:txBody>
      </p:sp>
    </p:spTree>
    <p:extLst>
      <p:ext uri="{BB962C8B-B14F-4D97-AF65-F5344CB8AC3E}">
        <p14:creationId xmlns:p14="http://schemas.microsoft.com/office/powerpoint/2010/main" val="24726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lnSpc>
                <a:spcPct val="150000"/>
              </a:lnSpc>
              <a:spcAft>
                <a:spcPts val="0"/>
              </a:spcAft>
            </a:pPr>
            <a:r>
              <a:rPr lang="fa-IR" b="1" dirty="0">
                <a:latin typeface="Times New Roman"/>
                <a:ea typeface="Times New Roman"/>
                <a:cs typeface="B Nazanin"/>
              </a:rPr>
              <a:t>علائم و </a:t>
            </a:r>
            <a:r>
              <a:rPr lang="ar-SA" b="1" dirty="0">
                <a:latin typeface="Times New Roman"/>
                <a:ea typeface="Times New Roman"/>
                <a:cs typeface="B Nazanin"/>
              </a:rPr>
              <a:t>نشانه های سرطان</a:t>
            </a:r>
            <a:r>
              <a:rPr lang="fa-IR" b="1" dirty="0">
                <a:latin typeface="Times New Roman"/>
                <a:ea typeface="Times New Roman"/>
                <a:cs typeface="B Nazanin"/>
              </a:rPr>
              <a:t> پوست:</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p:txBody>
          <a:bodyPr>
            <a:normAutofit fontScale="92500"/>
          </a:bodyPr>
          <a:lstStyle/>
          <a:p>
            <a:pPr lvl="0" algn="just" rtl="1">
              <a:lnSpc>
                <a:spcPct val="150000"/>
              </a:lnSpc>
              <a:buFont typeface="Arial"/>
              <a:buChar char="-"/>
            </a:pPr>
            <a:r>
              <a:rPr lang="fa-IR" sz="2800" dirty="0">
                <a:latin typeface="Times New Roman"/>
                <a:ea typeface="Times New Roman"/>
                <a:cs typeface="B Nazanin"/>
              </a:rPr>
              <a:t>هر تغییر در اندازه یا رنگ خال یا جوش یا محل تیره ای که در پوست وجود دارد.</a:t>
            </a:r>
            <a:endParaRPr lang="en-US" sz="28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پوسته پوسته شدن، ترشح، خونریزی یا تغییر در ظاهر به صورت یک توده یا ندول</a:t>
            </a:r>
            <a:endParaRPr lang="en-US" sz="28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انتشار رنگدانه محل تیره پوست مثل رنگ نقره ای که از لبه خال فراتر رفته باشد.</a:t>
            </a:r>
            <a:endParaRPr lang="en-US" sz="2800" dirty="0">
              <a:ea typeface="Calibri"/>
              <a:cs typeface="Times New Roman"/>
            </a:endParaRPr>
          </a:p>
          <a:p>
            <a:pPr lvl="0" algn="just" rtl="1">
              <a:lnSpc>
                <a:spcPct val="150000"/>
              </a:lnSpc>
              <a:buFont typeface="Arial"/>
              <a:buChar char="-"/>
            </a:pPr>
            <a:r>
              <a:rPr lang="fa-IR" sz="2800" dirty="0">
                <a:latin typeface="Times New Roman"/>
                <a:ea typeface="Times New Roman"/>
                <a:cs typeface="B Nazanin"/>
              </a:rPr>
              <a:t>تغییر در محل، خارش و درد</a:t>
            </a:r>
            <a:endParaRPr lang="en-US" sz="2800" dirty="0">
              <a:ea typeface="Calibri"/>
              <a:cs typeface="Times New Roman"/>
            </a:endParaRPr>
          </a:p>
          <a:p>
            <a:pPr algn="r" rtl="1"/>
            <a:endParaRPr lang="en-US" dirty="0"/>
          </a:p>
        </p:txBody>
      </p:sp>
    </p:spTree>
    <p:extLst>
      <p:ext uri="{BB962C8B-B14F-4D97-AF65-F5344CB8AC3E}">
        <p14:creationId xmlns:p14="http://schemas.microsoft.com/office/powerpoint/2010/main" val="25085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6000" dirty="0" smtClean="0">
                <a:cs typeface="B Esfehan" pitchFamily="2" charset="-78"/>
              </a:rPr>
              <a:t>سرطان</a:t>
            </a:r>
            <a:endParaRPr lang="en-US" sz="6000" dirty="0">
              <a:cs typeface="B Esfehan" pitchFamily="2" charset="-78"/>
            </a:endParaRPr>
          </a:p>
        </p:txBody>
      </p:sp>
      <p:sp>
        <p:nvSpPr>
          <p:cNvPr id="3" name="Content Placeholder 2"/>
          <p:cNvSpPr>
            <a:spLocks noGrp="1"/>
          </p:cNvSpPr>
          <p:nvPr>
            <p:ph idx="1"/>
          </p:nvPr>
        </p:nvSpPr>
        <p:spPr/>
        <p:txBody>
          <a:bodyPr>
            <a:noAutofit/>
          </a:bodyPr>
          <a:lstStyle/>
          <a:p>
            <a:pPr algn="just" rtl="1"/>
            <a:r>
              <a:rPr lang="fa-IR" dirty="0" smtClean="0">
                <a:cs typeface="B Koodak" pitchFamily="2" charset="-78"/>
              </a:rPr>
              <a:t>کلمه سرطان </a:t>
            </a:r>
            <a:r>
              <a:rPr lang="fa-IR" dirty="0">
                <a:cs typeface="B Koodak" pitchFamily="2" charset="-78"/>
              </a:rPr>
              <a:t>برای بیش از 100 بیماری مختلف در قسمتهای مختلف بدن بکار می </a:t>
            </a:r>
            <a:r>
              <a:rPr lang="fa-IR" dirty="0" smtClean="0">
                <a:cs typeface="B Koodak" pitchFamily="2" charset="-78"/>
              </a:rPr>
              <a:t>رود.</a:t>
            </a:r>
          </a:p>
          <a:p>
            <a:pPr algn="just" rtl="1"/>
            <a:r>
              <a:rPr lang="fa-IR" dirty="0" smtClean="0">
                <a:cs typeface="B Koodak" pitchFamily="2" charset="-78"/>
              </a:rPr>
              <a:t> </a:t>
            </a:r>
            <a:r>
              <a:rPr lang="fa-IR" dirty="0">
                <a:cs typeface="B Koodak" pitchFamily="2" charset="-78"/>
              </a:rPr>
              <a:t>آنچه در همه این بیماریها مشترک است نقص در مکانیسم های تنظیم کننده رشد طبیعی و تکثیر و مرگ سلول است . </a:t>
            </a:r>
            <a:endParaRPr lang="fa-IR" dirty="0" smtClean="0">
              <a:cs typeface="B Koodak" pitchFamily="2" charset="-78"/>
            </a:endParaRPr>
          </a:p>
          <a:p>
            <a:pPr algn="just" rtl="1"/>
            <a:r>
              <a:rPr lang="fa-IR" dirty="0" smtClean="0">
                <a:cs typeface="B Koodak" pitchFamily="2" charset="-78"/>
              </a:rPr>
              <a:t>سلولهای </a:t>
            </a:r>
            <a:r>
              <a:rPr lang="fa-IR" dirty="0">
                <a:cs typeface="B Koodak" pitchFamily="2" charset="-78"/>
              </a:rPr>
              <a:t>سرطانی دارای قابلیت تهاجم به بافتهای مجاور و در نهایت گسترش به مناطق دیگر بدن </a:t>
            </a:r>
            <a:r>
              <a:rPr lang="fa-IR" dirty="0" smtClean="0">
                <a:cs typeface="B Koodak" pitchFamily="2" charset="-78"/>
              </a:rPr>
              <a:t>می باشند.</a:t>
            </a:r>
            <a:endParaRPr lang="en-US" dirty="0">
              <a:cs typeface="B Koodak" pitchFamily="2" charset="-78"/>
            </a:endParaRPr>
          </a:p>
        </p:txBody>
      </p:sp>
    </p:spTree>
    <p:extLst>
      <p:ext uri="{BB962C8B-B14F-4D97-AF65-F5344CB8AC3E}">
        <p14:creationId xmlns:p14="http://schemas.microsoft.com/office/powerpoint/2010/main" val="23450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سرطان پوست</a:t>
            </a:r>
            <a:endParaRPr lang="en-US" dirty="0"/>
          </a:p>
        </p:txBody>
      </p:sp>
      <p:sp>
        <p:nvSpPr>
          <p:cNvPr id="3" name="Content Placeholder 2"/>
          <p:cNvSpPr>
            <a:spLocks noGrp="1"/>
          </p:cNvSpPr>
          <p:nvPr>
            <p:ph idx="1"/>
          </p:nvPr>
        </p:nvSpPr>
        <p:spPr/>
        <p:txBody>
          <a:bodyPr/>
          <a:lstStyle/>
          <a:p>
            <a:pPr algn="just" rtl="1">
              <a:lnSpc>
                <a:spcPct val="150000"/>
              </a:lnSpc>
              <a:spcAft>
                <a:spcPts val="0"/>
              </a:spcAft>
            </a:pPr>
            <a:r>
              <a:rPr lang="fa-IR" u="sng" dirty="0">
                <a:latin typeface="Times New Roman"/>
                <a:ea typeface="Times New Roman"/>
                <a:cs typeface="B Nazanin"/>
              </a:rPr>
              <a:t>الف: خودآزمایی:</a:t>
            </a:r>
            <a:r>
              <a:rPr lang="fa-IR" dirty="0">
                <a:latin typeface="Times New Roman"/>
                <a:ea typeface="Times New Roman"/>
                <a:cs typeface="B Nazanin"/>
              </a:rPr>
              <a:t> معاینه پوست توسط خود فرد که بهترین زمان آن بعد از حمام رفتن است که بایستی به تغییرات جدید در اندازه، شکل ، رنگ و یا وجود زخم بهبود نیافته توجه نمود.</a:t>
            </a:r>
            <a:endParaRPr lang="en-US" sz="2400" dirty="0">
              <a:ea typeface="Calibri"/>
              <a:cs typeface="Arial"/>
            </a:endParaRPr>
          </a:p>
          <a:p>
            <a:pPr algn="just" rtl="1">
              <a:lnSpc>
                <a:spcPct val="150000"/>
              </a:lnSpc>
              <a:spcAft>
                <a:spcPts val="0"/>
              </a:spcAft>
            </a:pPr>
            <a:r>
              <a:rPr lang="fa-IR" u="sng" dirty="0">
                <a:latin typeface="Times New Roman"/>
                <a:ea typeface="Times New Roman"/>
                <a:cs typeface="B Nazanin"/>
              </a:rPr>
              <a:t>ب: تأیید تشخیص:</a:t>
            </a:r>
            <a:r>
              <a:rPr lang="fa-IR" dirty="0">
                <a:latin typeface="Times New Roman"/>
                <a:ea typeface="Times New Roman"/>
                <a:cs typeface="B Nazanin"/>
              </a:rPr>
              <a:t> نمونه برداری تنها راه تشخیص نهایی است</a:t>
            </a:r>
            <a:r>
              <a:rPr lang="fa-IR" dirty="0" smtClean="0">
                <a:latin typeface="Times New Roman"/>
                <a:ea typeface="Times New Roman"/>
                <a:cs typeface="B Nazanin"/>
              </a:rPr>
              <a:t>.</a:t>
            </a:r>
            <a:endParaRPr lang="en-US" sz="2400" dirty="0">
              <a:ea typeface="Calibri"/>
              <a:cs typeface="Arial"/>
            </a:endParaRPr>
          </a:p>
        </p:txBody>
      </p:sp>
    </p:spTree>
    <p:extLst>
      <p:ext uri="{BB962C8B-B14F-4D97-AF65-F5344CB8AC3E}">
        <p14:creationId xmlns:p14="http://schemas.microsoft.com/office/powerpoint/2010/main" val="18870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پیشگیری از سرطان پوست</a:t>
            </a:r>
            <a:endParaRPr lang="en-US" dirty="0"/>
          </a:p>
        </p:txBody>
      </p:sp>
      <p:sp>
        <p:nvSpPr>
          <p:cNvPr id="3" name="Content Placeholder 2"/>
          <p:cNvSpPr>
            <a:spLocks noGrp="1"/>
          </p:cNvSpPr>
          <p:nvPr>
            <p:ph idx="1"/>
          </p:nvPr>
        </p:nvSpPr>
        <p:spPr/>
        <p:txBody>
          <a:bodyPr/>
          <a:lstStyle/>
          <a:p>
            <a:pPr lvl="0" algn="just" rtl="1">
              <a:lnSpc>
                <a:spcPct val="150000"/>
              </a:lnSpc>
              <a:buFont typeface="Arial"/>
              <a:buChar char="-"/>
            </a:pPr>
            <a:r>
              <a:rPr lang="fa-IR" dirty="0">
                <a:latin typeface="Times New Roman"/>
                <a:ea typeface="Times New Roman"/>
                <a:cs typeface="B Nazanin"/>
              </a:rPr>
              <a:t>عدم رويارويي با نور آفتاب از ساعت 11 تا 4 بعدازظهر</a:t>
            </a:r>
            <a:endParaRPr lang="en-US" sz="2400" dirty="0">
              <a:ea typeface="Calibri"/>
              <a:cs typeface="Times New Roman"/>
            </a:endParaRPr>
          </a:p>
          <a:p>
            <a:pPr lvl="0" algn="just" rtl="1">
              <a:lnSpc>
                <a:spcPct val="150000"/>
              </a:lnSpc>
              <a:buFont typeface="Arial"/>
              <a:buChar char="-"/>
            </a:pPr>
            <a:r>
              <a:rPr lang="fa-IR" dirty="0">
                <a:latin typeface="Times New Roman"/>
                <a:ea typeface="Times New Roman"/>
                <a:cs typeface="B Nazanin"/>
              </a:rPr>
              <a:t>پوشيدن لباس هاي آستين بلند</a:t>
            </a:r>
            <a:endParaRPr lang="en-US" sz="2400" dirty="0">
              <a:ea typeface="Calibri"/>
              <a:cs typeface="Times New Roman"/>
            </a:endParaRPr>
          </a:p>
          <a:p>
            <a:pPr lvl="0" algn="just" rtl="1">
              <a:lnSpc>
                <a:spcPct val="150000"/>
              </a:lnSpc>
              <a:buFont typeface="Arial"/>
              <a:buChar char="-"/>
            </a:pPr>
            <a:r>
              <a:rPr lang="fa-IR" dirty="0">
                <a:latin typeface="Times New Roman"/>
                <a:ea typeface="Times New Roman"/>
                <a:cs typeface="B Nazanin"/>
              </a:rPr>
              <a:t>استفاده از كرم هاي ضدآفتاب با معیار </a:t>
            </a:r>
            <a:r>
              <a:rPr lang="en-US" dirty="0">
                <a:latin typeface="Times New Roman"/>
                <a:ea typeface="Times New Roman"/>
                <a:cs typeface="B Nazanin"/>
              </a:rPr>
              <a:t>SPF</a:t>
            </a:r>
            <a:r>
              <a:rPr lang="fa-IR" dirty="0">
                <a:latin typeface="Times New Roman"/>
                <a:ea typeface="Times New Roman"/>
                <a:cs typeface="B Nazanin"/>
              </a:rPr>
              <a:t> بالاتر از </a:t>
            </a:r>
            <a:r>
              <a:rPr lang="fa-IR" dirty="0" smtClean="0">
                <a:latin typeface="Times New Roman"/>
                <a:ea typeface="Times New Roman"/>
                <a:cs typeface="B Nazanin"/>
              </a:rPr>
              <a:t>15</a:t>
            </a:r>
            <a:endParaRPr lang="fa-IR" dirty="0" smtClean="0">
              <a:ea typeface="Times New Roman"/>
              <a:cs typeface="Arial"/>
            </a:endParaRPr>
          </a:p>
          <a:p>
            <a:pPr lvl="0" algn="just" rtl="1">
              <a:lnSpc>
                <a:spcPct val="150000"/>
              </a:lnSpc>
              <a:buFont typeface="Arial"/>
              <a:buChar char="-"/>
            </a:pPr>
            <a:r>
              <a:rPr lang="fa-IR" dirty="0" smtClean="0">
                <a:latin typeface="Times New Roman"/>
                <a:ea typeface="Times New Roman"/>
                <a:cs typeface="B Nazanin"/>
              </a:rPr>
              <a:t>استفاده </a:t>
            </a:r>
            <a:r>
              <a:rPr lang="fa-IR" dirty="0">
                <a:latin typeface="Times New Roman"/>
                <a:ea typeface="Times New Roman"/>
                <a:cs typeface="B Nazanin"/>
              </a:rPr>
              <a:t>از کلاه لبه دار و عينك هاي آفتابي با جذب اشعه ماوراء بنفش 99 الي 100%</a:t>
            </a:r>
            <a:endParaRPr lang="en-US" dirty="0"/>
          </a:p>
        </p:txBody>
      </p:sp>
    </p:spTree>
    <p:extLst>
      <p:ext uri="{BB962C8B-B14F-4D97-AF65-F5344CB8AC3E}">
        <p14:creationId xmlns:p14="http://schemas.microsoft.com/office/powerpoint/2010/main" val="7339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سرطان ريه</a:t>
            </a:r>
            <a:endParaRPr lang="en-US" dirty="0"/>
          </a:p>
        </p:txBody>
      </p:sp>
      <p:sp>
        <p:nvSpPr>
          <p:cNvPr id="3" name="Content Placeholder 2"/>
          <p:cNvSpPr>
            <a:spLocks noGrp="1"/>
          </p:cNvSpPr>
          <p:nvPr>
            <p:ph sz="quarter" idx="1"/>
          </p:nvPr>
        </p:nvSpPr>
        <p:spPr>
          <a:xfrm>
            <a:off x="1295400" y="1828800"/>
            <a:ext cx="7442201" cy="3535363"/>
          </a:xfrm>
        </p:spPr>
        <p:txBody>
          <a:bodyPr>
            <a:normAutofit fontScale="92500" lnSpcReduction="10000"/>
          </a:bodyPr>
          <a:lstStyle/>
          <a:p>
            <a:pPr algn="just" rtl="1">
              <a:lnSpc>
                <a:spcPct val="150000"/>
              </a:lnSpc>
              <a:spcAft>
                <a:spcPts val="0"/>
              </a:spcAft>
            </a:pPr>
            <a:r>
              <a:rPr lang="ar-SA" b="1" dirty="0" smtClean="0">
                <a:latin typeface="Times New Roman"/>
                <a:ea typeface="Times New Roman"/>
                <a:cs typeface="B Nazanin"/>
              </a:rPr>
              <a:t>علائم </a:t>
            </a:r>
            <a:r>
              <a:rPr lang="ar-SA" b="1" dirty="0">
                <a:latin typeface="Times New Roman"/>
                <a:ea typeface="Times New Roman"/>
                <a:cs typeface="B Nazanin"/>
              </a:rPr>
              <a:t>و نشانه های سرطان ریه:</a:t>
            </a:r>
            <a:endParaRPr lang="en-US" sz="2800" dirty="0">
              <a:ea typeface="Calibri"/>
              <a:cs typeface="Arial"/>
            </a:endParaRPr>
          </a:p>
          <a:p>
            <a:pPr lvl="0" algn="just" rtl="1">
              <a:lnSpc>
                <a:spcPct val="115000"/>
              </a:lnSpc>
              <a:buFont typeface="Arial"/>
              <a:buChar char="-"/>
            </a:pPr>
            <a:r>
              <a:rPr lang="fa-IR" dirty="0">
                <a:latin typeface="Times New Roman"/>
                <a:ea typeface="Times New Roman"/>
                <a:cs typeface="B Nazanin"/>
              </a:rPr>
              <a:t>سرفه هاي طول كشيده</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درد قفسه سينه كه با نفس عميق بدتر مي شود.</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عفونت هاي مثل برونشيت و پنوموني كه مدام تكرار شود.</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خشونت صدا</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كاهش وزن و كاهش اشتها</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خلط خوني و يا خاكستري</a:t>
            </a:r>
            <a:endParaRPr lang="en-US" sz="2800" dirty="0">
              <a:ea typeface="Calibri"/>
              <a:cs typeface="Times New Roman"/>
            </a:endParaRPr>
          </a:p>
          <a:p>
            <a:pPr algn="r" rtl="1"/>
            <a:endParaRPr lang="en-US" dirty="0"/>
          </a:p>
        </p:txBody>
      </p:sp>
    </p:spTree>
    <p:extLst>
      <p:ext uri="{BB962C8B-B14F-4D97-AF65-F5344CB8AC3E}">
        <p14:creationId xmlns:p14="http://schemas.microsoft.com/office/powerpoint/2010/main" val="308357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lnSpc>
                <a:spcPct val="150000"/>
              </a:lnSpc>
              <a:spcAft>
                <a:spcPts val="0"/>
              </a:spcAft>
            </a:pPr>
            <a:r>
              <a:rPr lang="fa-IR" b="1" dirty="0" smtClean="0">
                <a:latin typeface="Times New Roman"/>
                <a:ea typeface="Times New Roman"/>
                <a:cs typeface="B Nazanin"/>
              </a:rPr>
              <a:t/>
            </a:r>
            <a:br>
              <a:rPr lang="fa-IR" b="1" dirty="0" smtClean="0">
                <a:latin typeface="Times New Roman"/>
                <a:ea typeface="Times New Roman"/>
                <a:cs typeface="B Nazanin"/>
              </a:rPr>
            </a:br>
            <a:r>
              <a:rPr lang="fa-IR" b="1" dirty="0" smtClean="0">
                <a:latin typeface="Times New Roman"/>
                <a:ea typeface="Times New Roman"/>
                <a:cs typeface="B Nazanin"/>
              </a:rPr>
              <a:t>عوامل </a:t>
            </a:r>
            <a:r>
              <a:rPr lang="fa-IR" b="1" dirty="0">
                <a:latin typeface="Times New Roman"/>
                <a:ea typeface="Times New Roman"/>
                <a:cs typeface="B Nazanin"/>
              </a:rPr>
              <a:t>افزايش خطر </a:t>
            </a:r>
            <a:r>
              <a:rPr lang="fa-IR" b="1" dirty="0" smtClean="0">
                <a:latin typeface="Times New Roman"/>
                <a:ea typeface="Times New Roman"/>
                <a:cs typeface="B Nazanin"/>
              </a:rPr>
              <a:t>ابتلا سرطان ریه</a:t>
            </a:r>
            <a:endParaRPr lang="en-US" dirty="0"/>
          </a:p>
        </p:txBody>
      </p:sp>
      <p:sp>
        <p:nvSpPr>
          <p:cNvPr id="3" name="Content Placeholder 2"/>
          <p:cNvSpPr>
            <a:spLocks noGrp="1"/>
          </p:cNvSpPr>
          <p:nvPr>
            <p:ph sz="quarter" idx="1"/>
          </p:nvPr>
        </p:nvSpPr>
        <p:spPr>
          <a:xfrm>
            <a:off x="381000" y="1600200"/>
            <a:ext cx="8305800" cy="4800600"/>
          </a:xfrm>
        </p:spPr>
        <p:txBody>
          <a:bodyPr>
            <a:noAutofit/>
          </a:bodyPr>
          <a:lstStyle/>
          <a:p>
            <a:pPr lvl="0" algn="just" rtl="1">
              <a:buFont typeface="Arial"/>
              <a:buChar char="-"/>
            </a:pPr>
            <a:r>
              <a:rPr lang="fa-IR" sz="2400" b="1" dirty="0">
                <a:latin typeface="Times New Roman"/>
                <a:ea typeface="Times New Roman"/>
                <a:cs typeface="B Nazanin"/>
              </a:rPr>
              <a:t>سيگار كشيدن: اصلي ترين ريسك فاكتور سرطان ريه مي </a:t>
            </a:r>
            <a:r>
              <a:rPr lang="fa-IR" sz="2400" b="1" dirty="0" smtClean="0">
                <a:latin typeface="Times New Roman"/>
                <a:ea typeface="Times New Roman"/>
                <a:cs typeface="B Nazanin"/>
              </a:rPr>
              <a:t>باشد. ترك </a:t>
            </a:r>
            <a:r>
              <a:rPr lang="fa-IR" sz="2400" b="1" dirty="0">
                <a:latin typeface="Times New Roman"/>
                <a:ea typeface="Times New Roman"/>
                <a:cs typeface="B Nazanin"/>
              </a:rPr>
              <a:t>سيگار در هر سني خطر ابتلا به سرطان ريه را كاهش مي دهد.</a:t>
            </a:r>
            <a:endParaRPr lang="en-US" sz="2400" b="1" dirty="0">
              <a:ea typeface="Calibri"/>
              <a:cs typeface="Times New Roman"/>
            </a:endParaRPr>
          </a:p>
          <a:p>
            <a:pPr lvl="0" algn="just" rtl="1">
              <a:buFont typeface="Arial"/>
              <a:buChar char="-"/>
            </a:pPr>
            <a:r>
              <a:rPr lang="fa-IR" sz="2400" b="1" dirty="0" smtClean="0">
                <a:latin typeface="Times New Roman"/>
                <a:ea typeface="Times New Roman"/>
                <a:cs typeface="B Nazanin"/>
              </a:rPr>
              <a:t>ارسنيك</a:t>
            </a:r>
          </a:p>
          <a:p>
            <a:pPr lvl="0" algn="just" rtl="1">
              <a:buFont typeface="Arial"/>
              <a:buChar char="-"/>
            </a:pPr>
            <a:r>
              <a:rPr lang="fa-IR" sz="2400" b="1" dirty="0" smtClean="0">
                <a:latin typeface="Times New Roman"/>
                <a:ea typeface="Times New Roman"/>
                <a:cs typeface="B Nazanin"/>
              </a:rPr>
              <a:t>آزبست</a:t>
            </a:r>
            <a:r>
              <a:rPr lang="fa-IR" sz="2400" b="1" dirty="0">
                <a:latin typeface="Times New Roman"/>
                <a:ea typeface="Times New Roman"/>
                <a:cs typeface="B Nazanin"/>
              </a:rPr>
              <a:t>: كساني كه با آزبست كار مي كنند در معرض سرطان ريه قرار دارند.</a:t>
            </a:r>
            <a:endParaRPr lang="en-US" sz="2400" b="1" dirty="0">
              <a:ea typeface="Calibri"/>
              <a:cs typeface="Times New Roman"/>
            </a:endParaRPr>
          </a:p>
          <a:p>
            <a:pPr lvl="0" algn="just" rtl="1">
              <a:buFont typeface="Arial"/>
              <a:buChar char="-"/>
            </a:pPr>
            <a:r>
              <a:rPr lang="fa-IR" sz="2400" b="1" dirty="0">
                <a:latin typeface="Times New Roman"/>
                <a:ea typeface="Times New Roman"/>
                <a:cs typeface="B Nazanin"/>
              </a:rPr>
              <a:t>رادون: گاز راديواكتيوي كه از شكست طبيعي اورانيوم حاصل مي </a:t>
            </a:r>
            <a:r>
              <a:rPr lang="fa-IR" sz="2400" b="1" dirty="0" smtClean="0">
                <a:latin typeface="Times New Roman"/>
                <a:ea typeface="Times New Roman"/>
                <a:cs typeface="B Nazanin"/>
              </a:rPr>
              <a:t>شود.</a:t>
            </a:r>
            <a:endParaRPr lang="en-US" sz="2400" b="1" dirty="0">
              <a:ea typeface="Calibri"/>
              <a:cs typeface="Times New Roman"/>
            </a:endParaRPr>
          </a:p>
          <a:p>
            <a:pPr lvl="0" algn="just" rtl="1">
              <a:buFont typeface="Arial"/>
              <a:buChar char="-"/>
            </a:pPr>
            <a:r>
              <a:rPr lang="fa-IR" sz="2400" b="1" dirty="0">
                <a:latin typeface="Times New Roman"/>
                <a:ea typeface="Times New Roman"/>
                <a:cs typeface="B Nazanin"/>
              </a:rPr>
              <a:t>مصرف ماري </a:t>
            </a:r>
            <a:r>
              <a:rPr lang="fa-IR" sz="2400" b="1" dirty="0" smtClean="0">
                <a:latin typeface="Times New Roman"/>
                <a:ea typeface="Times New Roman"/>
                <a:cs typeface="B Nazanin"/>
              </a:rPr>
              <a:t>جوانا</a:t>
            </a:r>
          </a:p>
          <a:p>
            <a:pPr lvl="0" algn="just" rtl="1">
              <a:buFont typeface="Arial"/>
              <a:buChar char="-"/>
            </a:pPr>
            <a:r>
              <a:rPr lang="fa-IR" sz="2400" b="1" dirty="0" smtClean="0">
                <a:latin typeface="Times New Roman"/>
                <a:ea typeface="Times New Roman"/>
                <a:cs typeface="B Nazanin"/>
              </a:rPr>
              <a:t>اشعه </a:t>
            </a:r>
            <a:r>
              <a:rPr lang="fa-IR" sz="2400" b="1" dirty="0">
                <a:latin typeface="Times New Roman"/>
                <a:ea typeface="Times New Roman"/>
                <a:cs typeface="B Nazanin"/>
              </a:rPr>
              <a:t>درماني </a:t>
            </a:r>
            <a:endParaRPr lang="fa-IR" sz="2400" b="1" dirty="0" smtClean="0">
              <a:latin typeface="Times New Roman"/>
              <a:ea typeface="Times New Roman"/>
              <a:cs typeface="B Nazanin"/>
            </a:endParaRPr>
          </a:p>
          <a:p>
            <a:pPr lvl="0" algn="just" rtl="1">
              <a:buFont typeface="Arial"/>
              <a:buChar char="-"/>
            </a:pPr>
            <a:r>
              <a:rPr lang="fa-IR" sz="2400" b="1" dirty="0" smtClean="0">
                <a:latin typeface="Times New Roman"/>
                <a:ea typeface="Times New Roman"/>
                <a:cs typeface="B Nazanin"/>
              </a:rPr>
              <a:t> </a:t>
            </a:r>
            <a:r>
              <a:rPr lang="fa-IR" sz="2400" b="1" dirty="0">
                <a:latin typeface="Times New Roman"/>
                <a:ea typeface="Times New Roman"/>
                <a:cs typeface="B Nazanin"/>
              </a:rPr>
              <a:t>آلودگي هوا</a:t>
            </a:r>
            <a:endParaRPr lang="en-US" sz="2400" b="1" dirty="0">
              <a:ea typeface="Calibri"/>
              <a:cs typeface="Times New Roman"/>
            </a:endParaRPr>
          </a:p>
          <a:p>
            <a:pPr lvl="0" algn="just" rtl="1">
              <a:buFont typeface="Arial"/>
              <a:buChar char="-"/>
            </a:pPr>
            <a:r>
              <a:rPr lang="fa-IR" sz="2400" b="1" dirty="0">
                <a:latin typeface="Times New Roman"/>
                <a:ea typeface="Times New Roman"/>
                <a:cs typeface="B Nazanin"/>
              </a:rPr>
              <a:t>بيماري هاي ريوي و تاريخچه فاميلي</a:t>
            </a:r>
            <a:endParaRPr lang="en-US" sz="2400" b="1" dirty="0">
              <a:ea typeface="Calibri"/>
              <a:cs typeface="Times New Roman"/>
            </a:endParaRPr>
          </a:p>
          <a:p>
            <a:pPr lvl="0" algn="just" rtl="1">
              <a:buFont typeface="Arial"/>
              <a:buChar char="-"/>
            </a:pPr>
            <a:r>
              <a:rPr lang="fa-IR" sz="2400" b="1" dirty="0" smtClean="0">
                <a:latin typeface="Times New Roman"/>
                <a:ea typeface="Times New Roman"/>
                <a:cs typeface="B Nazanin"/>
              </a:rPr>
              <a:t>رژیم </a:t>
            </a:r>
            <a:r>
              <a:rPr lang="fa-IR" sz="2400" b="1" dirty="0">
                <a:latin typeface="Times New Roman"/>
                <a:ea typeface="Times New Roman"/>
                <a:cs typeface="B Nazanin"/>
              </a:rPr>
              <a:t>غذایی که میوه و سبزی کمتری دارد</a:t>
            </a:r>
            <a:r>
              <a:rPr lang="fa-IR" sz="2400" b="1" dirty="0" smtClean="0">
                <a:latin typeface="Times New Roman"/>
                <a:ea typeface="Times New Roman"/>
                <a:cs typeface="B Nazanin"/>
              </a:rPr>
              <a:t>.</a:t>
            </a:r>
            <a:endParaRPr lang="en-US" sz="2400" b="1" dirty="0">
              <a:ea typeface="Calibri"/>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29375">
            <a:off x="473038" y="4102495"/>
            <a:ext cx="2956162" cy="2059507"/>
          </a:xfrm>
          <a:prstGeom prst="rect">
            <a:avLst/>
          </a:prstGeom>
        </p:spPr>
      </p:pic>
    </p:spTree>
    <p:extLst>
      <p:ext uri="{BB962C8B-B14F-4D97-AF65-F5344CB8AC3E}">
        <p14:creationId xmlns:p14="http://schemas.microsoft.com/office/powerpoint/2010/main" val="736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solidFill>
                  <a:prstClr val="black"/>
                </a:solidFill>
                <a:latin typeface="Times New Roman"/>
                <a:ea typeface="Times New Roman"/>
                <a:cs typeface="B Nazanin"/>
              </a:rPr>
              <a:t>پیشگیری از سرطان ریه</a:t>
            </a:r>
            <a:endParaRPr lang="en-US" sz="3600" b="1" dirty="0">
              <a:solidFill>
                <a:prstClr val="black"/>
              </a:solidFill>
              <a:latin typeface="Times New Roman"/>
              <a:ea typeface="Times New Roman"/>
              <a:cs typeface="B Nazanin"/>
            </a:endParaRPr>
          </a:p>
        </p:txBody>
      </p:sp>
      <p:sp>
        <p:nvSpPr>
          <p:cNvPr id="3" name="Content Placeholder 2"/>
          <p:cNvSpPr>
            <a:spLocks noGrp="1"/>
          </p:cNvSpPr>
          <p:nvPr>
            <p:ph sz="quarter" idx="1"/>
          </p:nvPr>
        </p:nvSpPr>
        <p:spPr/>
        <p:txBody>
          <a:bodyPr>
            <a:normAutofit/>
          </a:bodyPr>
          <a:lstStyle/>
          <a:p>
            <a:pPr lvl="0" algn="just" rtl="1">
              <a:lnSpc>
                <a:spcPct val="150000"/>
              </a:lnSpc>
            </a:pPr>
            <a:r>
              <a:rPr lang="fa-IR" sz="3600" b="1" dirty="0">
                <a:latin typeface="Times New Roman"/>
                <a:ea typeface="Times New Roman"/>
                <a:cs typeface="B Nazanin"/>
              </a:rPr>
              <a:t>اولين علت مرگ ناشي از سرطان در جهان است و نسبت به سایر سرطانها مرگ و میر بیشتری دارد.</a:t>
            </a:r>
            <a:endParaRPr lang="en-US" sz="3600" b="1" dirty="0">
              <a:latin typeface="Times New Roman"/>
              <a:ea typeface="Times New Roman"/>
              <a:cs typeface="B Nazanin"/>
            </a:endParaRPr>
          </a:p>
          <a:p>
            <a:pPr algn="just" rtl="1"/>
            <a:r>
              <a:rPr lang="fa-IR" sz="3600" b="1" dirty="0" smtClean="0">
                <a:solidFill>
                  <a:srgbClr val="FF0000"/>
                </a:solidFill>
                <a:latin typeface="Times New Roman"/>
                <a:ea typeface="Times New Roman"/>
                <a:cs typeface="B Nazanin"/>
              </a:rPr>
              <a:t>بهترين </a:t>
            </a:r>
            <a:r>
              <a:rPr lang="fa-IR" sz="3600" b="1" dirty="0">
                <a:solidFill>
                  <a:srgbClr val="FF0000"/>
                </a:solidFill>
                <a:latin typeface="Times New Roman"/>
                <a:ea typeface="Times New Roman"/>
                <a:cs typeface="B Nazanin"/>
              </a:rPr>
              <a:t>كار براي پيشگيري عدم مصرف سيگار است</a:t>
            </a:r>
            <a:r>
              <a:rPr lang="fa-IR" sz="3600" b="1" dirty="0" smtClean="0">
                <a:solidFill>
                  <a:srgbClr val="FF0000"/>
                </a:solidFill>
                <a:latin typeface="Times New Roman"/>
                <a:ea typeface="Times New Roman"/>
                <a:cs typeface="B Nazanin"/>
              </a:rPr>
              <a:t>.</a:t>
            </a:r>
          </a:p>
          <a:p>
            <a:pPr algn="just" rtl="1"/>
            <a:r>
              <a:rPr lang="fa-IR" sz="3600" b="1" dirty="0" smtClean="0">
                <a:latin typeface="Times New Roman"/>
                <a:ea typeface="Times New Roman"/>
                <a:cs typeface="B Nazanin"/>
              </a:rPr>
              <a:t> </a:t>
            </a:r>
            <a:r>
              <a:rPr lang="fa-IR" sz="3600" b="1" dirty="0">
                <a:latin typeface="Times New Roman"/>
                <a:ea typeface="Times New Roman"/>
                <a:cs typeface="B Nazanin"/>
              </a:rPr>
              <a:t>استفاده از ميوه و سبزي در رژيم غذايي روزانه میتواند در پیشگیری از سرطان ریه کمک کننده باشد.</a:t>
            </a:r>
            <a:endParaRPr lang="en-US" sz="3600" b="1" dirty="0"/>
          </a:p>
        </p:txBody>
      </p:sp>
    </p:spTree>
    <p:extLst>
      <p:ext uri="{BB962C8B-B14F-4D97-AF65-F5344CB8AC3E}">
        <p14:creationId xmlns:p14="http://schemas.microsoft.com/office/powerpoint/2010/main" val="651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r>
              <a:rPr lang="ar-SA" sz="4000" b="1" dirty="0" smtClean="0">
                <a:solidFill>
                  <a:prstClr val="black"/>
                </a:solidFill>
                <a:latin typeface="Times New Roman"/>
                <a:ea typeface="Times New Roman"/>
                <a:cs typeface="B Nazanin"/>
              </a:rPr>
              <a:t>عوامل افزايش خطر ابتلا به سرطان مری:</a:t>
            </a:r>
            <a:endParaRPr lang="fa-IR" sz="4000" b="1" dirty="0" smtClean="0">
              <a:solidFill>
                <a:prstClr val="black"/>
              </a:solidFill>
              <a:latin typeface="Times New Roman"/>
              <a:ea typeface="Times New Roman"/>
              <a:cs typeface="B Nazanin"/>
            </a:endParaRPr>
          </a:p>
          <a:p>
            <a:pPr lvl="0" algn="just" rtl="1">
              <a:lnSpc>
                <a:spcPct val="115000"/>
              </a:lnSpc>
              <a:buFont typeface="Arial"/>
              <a:buChar char="-"/>
            </a:pPr>
            <a:r>
              <a:rPr lang="fa-IR" dirty="0">
                <a:latin typeface="Times New Roman"/>
                <a:ea typeface="Times New Roman"/>
                <a:cs typeface="B Nazanin"/>
              </a:rPr>
              <a:t>سن بالا ، جنس و نژاد</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چاقی</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مصرف چای داغ </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رژیم </a:t>
            </a:r>
            <a:r>
              <a:rPr lang="fa-IR" dirty="0" smtClean="0">
                <a:latin typeface="Times New Roman"/>
                <a:ea typeface="Times New Roman"/>
                <a:cs typeface="B Nazanin"/>
              </a:rPr>
              <a:t>غذایی:</a:t>
            </a:r>
            <a:r>
              <a:rPr lang="en-US" dirty="0" smtClean="0">
                <a:latin typeface="Times New Roman"/>
                <a:ea typeface="Times New Roman"/>
                <a:cs typeface="B Nazanin"/>
              </a:rPr>
              <a:t> </a:t>
            </a:r>
            <a:r>
              <a:rPr lang="fa-IR" dirty="0">
                <a:latin typeface="Times New Roman"/>
                <a:ea typeface="Times New Roman"/>
                <a:cs typeface="B Nazanin"/>
              </a:rPr>
              <a:t>استفاده از روغن سوخته، غذاهای کپک زده، کلم شور و خیارشور </a:t>
            </a:r>
          </a:p>
          <a:p>
            <a:pPr lvl="0" algn="just" rtl="1">
              <a:lnSpc>
                <a:spcPct val="115000"/>
              </a:lnSpc>
              <a:buFont typeface="Arial"/>
              <a:buChar char="-"/>
            </a:pPr>
            <a:r>
              <a:rPr lang="fa-IR" dirty="0" smtClean="0">
                <a:latin typeface="Times New Roman"/>
                <a:ea typeface="Times New Roman"/>
                <a:cs typeface="B Nazanin"/>
              </a:rPr>
              <a:t>مصرف </a:t>
            </a:r>
            <a:r>
              <a:rPr lang="fa-IR" dirty="0">
                <a:latin typeface="Times New Roman"/>
                <a:ea typeface="Times New Roman"/>
                <a:cs typeface="B Nazanin"/>
              </a:rPr>
              <a:t>مشروبات الکلی</a:t>
            </a:r>
            <a:endParaRPr lang="en-US" sz="2800" dirty="0">
              <a:ea typeface="Calibri"/>
              <a:cs typeface="Times New Roman"/>
            </a:endParaRPr>
          </a:p>
          <a:p>
            <a:pPr lvl="0" algn="just" rtl="1">
              <a:lnSpc>
                <a:spcPct val="115000"/>
              </a:lnSpc>
              <a:buFont typeface="Arial"/>
              <a:buChar char="-"/>
            </a:pPr>
            <a:r>
              <a:rPr lang="fa-IR" dirty="0">
                <a:latin typeface="Times New Roman"/>
                <a:ea typeface="Times New Roman"/>
                <a:cs typeface="B Nazanin"/>
              </a:rPr>
              <a:t>اعتیاد به </a:t>
            </a:r>
            <a:r>
              <a:rPr lang="fa-IR" dirty="0" smtClean="0">
                <a:latin typeface="Times New Roman"/>
                <a:ea typeface="Times New Roman"/>
                <a:cs typeface="B Nazanin"/>
              </a:rPr>
              <a:t>دخانیات</a:t>
            </a:r>
            <a:endParaRPr lang="en-US" sz="2800" dirty="0">
              <a:ea typeface="Calibri"/>
              <a:cs typeface="Times New Roman"/>
            </a:endParaRPr>
          </a:p>
        </p:txBody>
      </p:sp>
      <p:sp>
        <p:nvSpPr>
          <p:cNvPr id="2" name="Title 1"/>
          <p:cNvSpPr>
            <a:spLocks noGrp="1"/>
          </p:cNvSpPr>
          <p:nvPr>
            <p:ph type="title"/>
          </p:nvPr>
        </p:nvSpPr>
        <p:spPr/>
        <p:txBody>
          <a:bodyPr>
            <a:normAutofit fontScale="90000"/>
          </a:bodyPr>
          <a:lstStyle/>
          <a:p>
            <a:pPr algn="r" rtl="1">
              <a:lnSpc>
                <a:spcPct val="150000"/>
              </a:lnSpc>
              <a:spcAft>
                <a:spcPts val="0"/>
              </a:spcAft>
            </a:pPr>
            <a:r>
              <a:rPr lang="fa-IR" sz="4000" dirty="0">
                <a:latin typeface="Times New Roman"/>
                <a:ea typeface="Times New Roman"/>
                <a:cs typeface="B Titr"/>
              </a:rPr>
              <a:t>سرطان </a:t>
            </a:r>
            <a:r>
              <a:rPr lang="fa-IR" sz="4000" dirty="0" smtClean="0">
                <a:latin typeface="Times New Roman"/>
                <a:ea typeface="Times New Roman"/>
                <a:cs typeface="B Titr"/>
              </a:rPr>
              <a:t>مری</a:t>
            </a:r>
            <a:r>
              <a:rPr lang="en-US" sz="4000" dirty="0">
                <a:ea typeface="Calibri"/>
                <a:cs typeface="Arial"/>
              </a:rPr>
              <a:t/>
            </a:r>
            <a:br>
              <a:rPr lang="en-US" sz="4000" dirty="0">
                <a:ea typeface="Calibri"/>
                <a:cs typeface="Arial"/>
              </a:rPr>
            </a:br>
            <a:endParaRPr lang="en-US" dirty="0"/>
          </a:p>
        </p:txBody>
      </p:sp>
    </p:spTree>
    <p:extLst>
      <p:ext uri="{BB962C8B-B14F-4D97-AF65-F5344CB8AC3E}">
        <p14:creationId xmlns:p14="http://schemas.microsoft.com/office/powerpoint/2010/main" val="39105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spcAft>
                <a:spcPts val="0"/>
              </a:spcAft>
            </a:pPr>
            <a:r>
              <a:rPr lang="fa-IR" dirty="0">
                <a:latin typeface="Times New Roman"/>
                <a:ea typeface="Times New Roman"/>
                <a:cs typeface="B Nazanin"/>
              </a:rPr>
              <a:t>تا مراحل پیشرفته علائمی ندارد و معمولاً افراد با اشکال در بلع غذا ، درد زیر جناغ سینه ، بی اشتهایی کاهش وزن و گرفتگی و خشونت صدا مراجعه می کنند.</a:t>
            </a:r>
            <a:endParaRPr lang="en-US" sz="2800" dirty="0">
              <a:ea typeface="Calibri"/>
              <a:cs typeface="Arial"/>
            </a:endParaRPr>
          </a:p>
          <a:p>
            <a:pPr algn="just" rtl="1">
              <a:lnSpc>
                <a:spcPct val="150000"/>
              </a:lnSpc>
              <a:spcAft>
                <a:spcPts val="0"/>
              </a:spcAft>
            </a:pPr>
            <a:r>
              <a:rPr lang="fa-IR" b="1" dirty="0" smtClean="0">
                <a:solidFill>
                  <a:srgbClr val="FF0000"/>
                </a:solidFill>
                <a:latin typeface="Times New Roman"/>
                <a:ea typeface="Times New Roman"/>
                <a:cs typeface="B Nazanin"/>
              </a:rPr>
              <a:t>بهترین </a:t>
            </a:r>
            <a:r>
              <a:rPr lang="fa-IR" b="1" dirty="0">
                <a:solidFill>
                  <a:srgbClr val="FF0000"/>
                </a:solidFill>
                <a:latin typeface="Times New Roman"/>
                <a:ea typeface="Times New Roman"/>
                <a:cs typeface="B Nazanin"/>
              </a:rPr>
              <a:t>راه پیشگیری عدم استعمال دخانیات </a:t>
            </a:r>
            <a:r>
              <a:rPr lang="fa-IR" dirty="0">
                <a:latin typeface="Times New Roman"/>
                <a:ea typeface="Times New Roman"/>
                <a:cs typeface="B Nazanin"/>
              </a:rPr>
              <a:t>و پرهیز از مصرف مشروبات </a:t>
            </a:r>
            <a:r>
              <a:rPr lang="fa-IR" dirty="0" smtClean="0">
                <a:latin typeface="Times New Roman"/>
                <a:ea typeface="Times New Roman"/>
                <a:cs typeface="B Nazanin"/>
              </a:rPr>
              <a:t>الکلی، </a:t>
            </a:r>
            <a:r>
              <a:rPr lang="fa-IR" dirty="0">
                <a:latin typeface="Times New Roman"/>
                <a:ea typeface="Times New Roman"/>
                <a:cs typeface="B Nazanin"/>
              </a:rPr>
              <a:t>چای داغ </a:t>
            </a:r>
            <a:r>
              <a:rPr lang="fa-IR" dirty="0" smtClean="0">
                <a:latin typeface="Times New Roman"/>
                <a:ea typeface="Times New Roman"/>
                <a:cs typeface="B Nazanin"/>
              </a:rPr>
              <a:t>و خوراکیهای </a:t>
            </a:r>
            <a:r>
              <a:rPr lang="fa-IR" dirty="0">
                <a:latin typeface="Times New Roman"/>
                <a:ea typeface="Times New Roman"/>
                <a:cs typeface="B Nazanin"/>
              </a:rPr>
              <a:t>نمک سود است.</a:t>
            </a:r>
            <a:endParaRPr lang="en-US" dirty="0"/>
          </a:p>
        </p:txBody>
      </p:sp>
      <p:sp>
        <p:nvSpPr>
          <p:cNvPr id="2" name="Title 1"/>
          <p:cNvSpPr>
            <a:spLocks noGrp="1"/>
          </p:cNvSpPr>
          <p:nvPr>
            <p:ph type="title"/>
          </p:nvPr>
        </p:nvSpPr>
        <p:spPr>
          <a:xfrm>
            <a:off x="381000" y="304800"/>
            <a:ext cx="8229600" cy="1143000"/>
          </a:xfrm>
        </p:spPr>
        <p:txBody>
          <a:bodyPr>
            <a:normAutofit/>
          </a:bodyPr>
          <a:lstStyle/>
          <a:p>
            <a:r>
              <a:rPr lang="fa-IR" sz="4000" b="1" dirty="0">
                <a:latin typeface="Times New Roman"/>
                <a:ea typeface="Times New Roman"/>
                <a:cs typeface="B Nazanin"/>
              </a:rPr>
              <a:t>پیشگیری و تشخیص زودرس سرطان مری</a:t>
            </a:r>
            <a:endParaRPr lang="en-US" sz="4000" b="1" dirty="0">
              <a:latin typeface="Times New Roman"/>
              <a:ea typeface="Times New Roman"/>
              <a:cs typeface="B Nazanin"/>
            </a:endParaRPr>
          </a:p>
        </p:txBody>
      </p:sp>
    </p:spTree>
    <p:extLst>
      <p:ext uri="{BB962C8B-B14F-4D97-AF65-F5344CB8AC3E}">
        <p14:creationId xmlns:p14="http://schemas.microsoft.com/office/powerpoint/2010/main" val="778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82762"/>
          </a:xfrm>
        </p:spPr>
        <p:txBody>
          <a:bodyPr>
            <a:noAutofit/>
          </a:bodyPr>
          <a:lstStyle/>
          <a:p>
            <a:r>
              <a:rPr lang="fa-IR" sz="6000" dirty="0" smtClean="0">
                <a:cs typeface="B Homa" pitchFamily="2" charset="-78"/>
              </a:rPr>
              <a:t>پیشگیری و تشخیص زودرس </a:t>
            </a:r>
            <a:br>
              <a:rPr lang="fa-IR" sz="6000" dirty="0" smtClean="0">
                <a:cs typeface="B Homa" pitchFamily="2" charset="-78"/>
              </a:rPr>
            </a:br>
            <a:r>
              <a:rPr lang="fa-IR" sz="6000" dirty="0" smtClean="0">
                <a:cs typeface="B Homa" pitchFamily="2" charset="-78"/>
              </a:rPr>
              <a:t>کلید مبارزه با سرطان</a:t>
            </a:r>
            <a:endParaRPr lang="en-US" sz="6000" dirty="0">
              <a:cs typeface="B Homa" pitchFamily="2" charset="-78"/>
            </a:endParaRPr>
          </a:p>
        </p:txBody>
      </p:sp>
      <p:sp>
        <p:nvSpPr>
          <p:cNvPr id="2" name="Content Placeholder 1"/>
          <p:cNvSpPr>
            <a:spLocks noGrp="1"/>
          </p:cNvSpPr>
          <p:nvPr>
            <p:ph idx="1"/>
          </p:nvPr>
        </p:nvSpPr>
        <p:spPr>
          <a:xfrm>
            <a:off x="457200" y="2286000"/>
            <a:ext cx="8382000" cy="3840163"/>
          </a:xfrm>
        </p:spPr>
        <p:txBody>
          <a:bodyPr/>
          <a:lstStyle/>
          <a:p>
            <a:pPr algn="r" rtl="1"/>
            <a:endParaRPr lang="fa-IR" dirty="0" smtClean="0"/>
          </a:p>
          <a:p>
            <a:pPr algn="r" rtl="1"/>
            <a:endParaRPr lang="fa-IR" dirty="0"/>
          </a:p>
          <a:p>
            <a:pPr algn="r" rtl="1"/>
            <a:endParaRPr lang="fa-IR" dirty="0" smtClean="0"/>
          </a:p>
          <a:p>
            <a:pPr algn="ctr" rtl="1"/>
            <a:r>
              <a:rPr lang="fa-IR" dirty="0" smtClean="0"/>
              <a:t>با تشکر از توجه شما</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401474"/>
            <a:ext cx="1870137" cy="1489183"/>
          </a:xfrm>
          <a:prstGeom prst="rect">
            <a:avLst/>
          </a:prstGeom>
        </p:spPr>
      </p:pic>
    </p:spTree>
    <p:extLst>
      <p:ext uri="{BB962C8B-B14F-4D97-AF65-F5344CB8AC3E}">
        <p14:creationId xmlns:p14="http://schemas.microsoft.com/office/powerpoint/2010/main" val="152208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algn="justLow" rtl="1"/>
            <a:r>
              <a:rPr lang="fa-IR" sz="5400" b="1" i="1" dirty="0" smtClean="0">
                <a:cs typeface="B Koodak" pitchFamily="2" charset="-78"/>
              </a:rPr>
              <a:t>بیش </a:t>
            </a:r>
            <a:r>
              <a:rPr lang="fa-IR" sz="5400" b="1" i="1" dirty="0">
                <a:cs typeface="B Koodak" pitchFamily="2" charset="-78"/>
              </a:rPr>
              <a:t>از  یک سوم تمام موارد سرطان ها قابل </a:t>
            </a:r>
            <a:r>
              <a:rPr lang="fa-IR" sz="5400" b="1" i="1" dirty="0" smtClean="0">
                <a:cs typeface="B Koodak" pitchFamily="2" charset="-78"/>
              </a:rPr>
              <a:t>پیشگیری است.</a:t>
            </a:r>
          </a:p>
          <a:p>
            <a:pPr algn="justLow" rtl="1"/>
            <a:r>
              <a:rPr lang="fa-IR" sz="5400" b="1" i="1" dirty="0" smtClean="0">
                <a:cs typeface="B Koodak" pitchFamily="2" charset="-78"/>
              </a:rPr>
              <a:t>یک </a:t>
            </a:r>
            <a:r>
              <a:rPr lang="fa-IR" sz="5400" b="1" i="1" dirty="0">
                <a:cs typeface="B Koodak" pitchFamily="2" charset="-78"/>
              </a:rPr>
              <a:t>سوم دیگر به شرط تشخیص زود هنگام، درمان پذیر می باشند.</a:t>
            </a:r>
            <a:endParaRPr lang="en-US" sz="5400" b="1" i="1" dirty="0">
              <a:cs typeface="B Koodak" pitchFamily="2" charset="-78"/>
            </a:endParaRPr>
          </a:p>
        </p:txBody>
      </p:sp>
      <p:sp>
        <p:nvSpPr>
          <p:cNvPr id="2" name="Title 1"/>
          <p:cNvSpPr>
            <a:spLocks noGrp="1"/>
          </p:cNvSpPr>
          <p:nvPr>
            <p:ph type="title"/>
          </p:nvPr>
        </p:nvSpPr>
        <p:spPr/>
        <p:txBody>
          <a:bodyPr>
            <a:noAutofit/>
          </a:bodyPr>
          <a:lstStyle/>
          <a:p>
            <a:pPr algn="r" rtl="1"/>
            <a:r>
              <a:rPr lang="fa-IR" sz="4000" dirty="0" smtClean="0">
                <a:cs typeface="B Titr" pitchFamily="2" charset="-78"/>
              </a:rPr>
              <a:t>تخمین </a:t>
            </a:r>
            <a:r>
              <a:rPr lang="fa-IR" sz="4000" dirty="0">
                <a:cs typeface="B Titr" pitchFamily="2" charset="-78"/>
              </a:rPr>
              <a:t>زده می </a:t>
            </a:r>
            <a:r>
              <a:rPr lang="fa-IR" sz="4000" dirty="0" smtClean="0">
                <a:cs typeface="B Titr" pitchFamily="2" charset="-78"/>
              </a:rPr>
              <a:t>شود:</a:t>
            </a:r>
            <a:endParaRPr lang="en-US" sz="4000" dirty="0">
              <a:cs typeface="B Titr" pitchFamily="2" charset="-78"/>
            </a:endParaRPr>
          </a:p>
        </p:txBody>
      </p:sp>
    </p:spTree>
    <p:extLst>
      <p:ext uri="{BB962C8B-B14F-4D97-AF65-F5344CB8AC3E}">
        <p14:creationId xmlns:p14="http://schemas.microsoft.com/office/powerpoint/2010/main" val="30354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پراکندگی بیماری در ایران</a:t>
            </a:r>
            <a:endParaRPr lang="en-US" dirty="0"/>
          </a:p>
        </p:txBody>
      </p:sp>
      <p:sp>
        <p:nvSpPr>
          <p:cNvPr id="3" name="Content Placeholder 2"/>
          <p:cNvSpPr>
            <a:spLocks noGrp="1"/>
          </p:cNvSpPr>
          <p:nvPr>
            <p:ph idx="1"/>
          </p:nvPr>
        </p:nvSpPr>
        <p:spPr/>
        <p:txBody>
          <a:bodyPr>
            <a:normAutofit fontScale="85000" lnSpcReduction="20000"/>
          </a:bodyPr>
          <a:lstStyle/>
          <a:p>
            <a:pPr algn="just" rtl="1">
              <a:lnSpc>
                <a:spcPct val="150000"/>
              </a:lnSpc>
              <a:spcAft>
                <a:spcPts val="0"/>
              </a:spcAft>
            </a:pPr>
            <a:r>
              <a:rPr lang="fa-IR" dirty="0" smtClean="0">
                <a:effectLst/>
                <a:latin typeface="Times New Roman"/>
                <a:ea typeface="Times New Roman"/>
                <a:cs typeface="B Nazanin"/>
              </a:rPr>
              <a:t>در ایران سومین عامل مرگ و میر است وسالانه بیش از 30000 نفر در کشور جان خود را در اثر این بیماری از دست می دهند . </a:t>
            </a:r>
          </a:p>
          <a:p>
            <a:pPr algn="just" rtl="1">
              <a:lnSpc>
                <a:spcPct val="150000"/>
              </a:lnSpc>
              <a:spcAft>
                <a:spcPts val="0"/>
              </a:spcAft>
            </a:pPr>
            <a:r>
              <a:rPr lang="fa-IR" dirty="0" smtClean="0">
                <a:effectLst/>
                <a:latin typeface="Times New Roman"/>
                <a:ea typeface="Times New Roman"/>
                <a:cs typeface="B Nazanin"/>
              </a:rPr>
              <a:t>در سال 1388 موارد جدید سرطان ثبت شده توسط پاتولوژیهای استان قم 404 بیمار بوده است. </a:t>
            </a:r>
            <a:endParaRPr lang="en-US" sz="2800" dirty="0">
              <a:ea typeface="Calibri"/>
              <a:cs typeface="Arial"/>
            </a:endParaRPr>
          </a:p>
          <a:p>
            <a:pPr algn="just" rtl="1">
              <a:lnSpc>
                <a:spcPct val="150000"/>
              </a:lnSpc>
              <a:spcAft>
                <a:spcPts val="0"/>
              </a:spcAft>
            </a:pPr>
            <a:r>
              <a:rPr lang="fa-IR" dirty="0" smtClean="0">
                <a:effectLst/>
                <a:latin typeface="Times New Roman"/>
                <a:ea typeface="Times New Roman"/>
                <a:cs typeface="B Nazanin"/>
              </a:rPr>
              <a:t>سرطانها دومین علت مرگ و میر در استان قم می باشند . </a:t>
            </a:r>
          </a:p>
          <a:p>
            <a:pPr algn="just" rtl="1">
              <a:lnSpc>
                <a:spcPct val="150000"/>
              </a:lnSpc>
              <a:spcAft>
                <a:spcPts val="0"/>
              </a:spcAft>
            </a:pPr>
            <a:r>
              <a:rPr lang="fa-IR" dirty="0" smtClean="0">
                <a:effectLst/>
                <a:latin typeface="Times New Roman"/>
                <a:ea typeface="Times New Roman"/>
                <a:cs typeface="B Nazanin"/>
              </a:rPr>
              <a:t>سرطان های شایع استان قم به ترتیب اولویت عبارتند از :</a:t>
            </a:r>
            <a:r>
              <a:rPr lang="fa-IR" sz="2800" dirty="0" smtClean="0">
                <a:ea typeface="Times New Roman"/>
                <a:cs typeface="Arial"/>
              </a:rPr>
              <a:t>                             </a:t>
            </a:r>
            <a:r>
              <a:rPr lang="fa-IR" dirty="0" smtClean="0">
                <a:effectLst/>
                <a:latin typeface="Times New Roman"/>
                <a:ea typeface="Times New Roman"/>
                <a:cs typeface="B Nazanin"/>
              </a:rPr>
              <a:t>سرطان پوست – سرطان معده – سرطان سینه – سرطان کولورکتال - سرطان مری – سرطان مثانه </a:t>
            </a:r>
            <a:endParaRPr lang="en-US" sz="2800" dirty="0">
              <a:ea typeface="Calibri"/>
              <a:cs typeface="Arial"/>
            </a:endParaRPr>
          </a:p>
          <a:p>
            <a:pPr algn="r" rtl="1"/>
            <a:endParaRPr lang="en-US" dirty="0"/>
          </a:p>
        </p:txBody>
      </p:sp>
    </p:spTree>
    <p:extLst>
      <p:ext uri="{BB962C8B-B14F-4D97-AF65-F5344CB8AC3E}">
        <p14:creationId xmlns:p14="http://schemas.microsoft.com/office/powerpoint/2010/main" val="292293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r" rtl="1"/>
            <a:r>
              <a:rPr lang="ar-SA" dirty="0">
                <a:cs typeface="B Koodak" pitchFamily="2" charset="-78"/>
              </a:rPr>
              <a:t>کاهش وزن غیر قابل توجیه بیش از 10% وزن در طی شش ماه</a:t>
            </a:r>
            <a:endParaRPr lang="en-US" dirty="0">
              <a:cs typeface="B Koodak" pitchFamily="2" charset="-78"/>
            </a:endParaRPr>
          </a:p>
          <a:p>
            <a:pPr lvl="0" algn="r" rtl="1"/>
            <a:r>
              <a:rPr lang="ar-SA" dirty="0">
                <a:cs typeface="B Koodak" pitchFamily="2" charset="-78"/>
              </a:rPr>
              <a:t>تب بدون علت </a:t>
            </a:r>
            <a:endParaRPr lang="fa-IR" dirty="0" smtClean="0">
              <a:cs typeface="B Koodak" pitchFamily="2" charset="-78"/>
            </a:endParaRPr>
          </a:p>
          <a:p>
            <a:pPr lvl="0" algn="r" rtl="1"/>
            <a:r>
              <a:rPr lang="ar-SA" dirty="0" smtClean="0">
                <a:cs typeface="B Koodak" pitchFamily="2" charset="-78"/>
              </a:rPr>
              <a:t>تغییر </a:t>
            </a:r>
            <a:r>
              <a:rPr lang="ar-SA" dirty="0">
                <a:cs typeface="B Koodak" pitchFamily="2" charset="-78"/>
              </a:rPr>
              <a:t>طولانی مدت ( بیش از سه هفته) در اجابت مزاج در افراد مسن و یا وجود خون م</a:t>
            </a:r>
            <a:r>
              <a:rPr lang="fa-IR" dirty="0">
                <a:cs typeface="B Koodak" pitchFamily="2" charset="-78"/>
              </a:rPr>
              <a:t>خ</a:t>
            </a:r>
            <a:r>
              <a:rPr lang="ar-SA" dirty="0">
                <a:cs typeface="B Koodak" pitchFamily="2" charset="-78"/>
              </a:rPr>
              <a:t>فی در مدفوع</a:t>
            </a:r>
            <a:endParaRPr lang="en-US" dirty="0">
              <a:cs typeface="B Koodak" pitchFamily="2" charset="-78"/>
            </a:endParaRPr>
          </a:p>
          <a:p>
            <a:pPr lvl="0" algn="r" rtl="1"/>
            <a:r>
              <a:rPr lang="ar-SA" dirty="0">
                <a:cs typeface="B Koodak" pitchFamily="2" charset="-78"/>
              </a:rPr>
              <a:t>خونریزی و ترشح غیرطبیعی </a:t>
            </a:r>
            <a:endParaRPr lang="fa-IR" dirty="0" smtClean="0">
              <a:cs typeface="B Koodak" pitchFamily="2" charset="-78"/>
            </a:endParaRPr>
          </a:p>
          <a:p>
            <a:pPr lvl="0" algn="r" rtl="1"/>
            <a:r>
              <a:rPr lang="ar-SA" dirty="0" smtClean="0">
                <a:cs typeface="B Koodak" pitchFamily="2" charset="-78"/>
              </a:rPr>
              <a:t>خونریزی </a:t>
            </a:r>
            <a:r>
              <a:rPr lang="ar-SA" dirty="0">
                <a:cs typeface="B Koodak" pitchFamily="2" charset="-78"/>
              </a:rPr>
              <a:t>یا فرورفتگی نوک پستان ، فرورفتگی پوست پستان و یا وجود توده ای در پستان که بزرگتر شده و یا در طی دو دوره پیاپی عادت ماهیانه ثابت باقی بماند.</a:t>
            </a:r>
            <a:endParaRPr lang="en-US" dirty="0">
              <a:cs typeface="B Koodak" pitchFamily="2" charset="-78"/>
            </a:endParaRPr>
          </a:p>
          <a:p>
            <a:pPr algn="r" rtl="1"/>
            <a:endParaRPr lang="en-US" dirty="0">
              <a:cs typeface="B Koodak" pitchFamily="2" charset="-78"/>
            </a:endParaRPr>
          </a:p>
        </p:txBody>
      </p:sp>
      <p:sp>
        <p:nvSpPr>
          <p:cNvPr id="2" name="Title 1"/>
          <p:cNvSpPr>
            <a:spLocks noGrp="1"/>
          </p:cNvSpPr>
          <p:nvPr>
            <p:ph type="title"/>
          </p:nvPr>
        </p:nvSpPr>
        <p:spPr/>
        <p:txBody>
          <a:bodyPr/>
          <a:lstStyle/>
          <a:p>
            <a:r>
              <a:rPr lang="fa-IR" dirty="0" smtClean="0"/>
              <a:t>علائم شایع سرطان ها</a:t>
            </a:r>
            <a:endParaRPr lang="en-US" dirty="0"/>
          </a:p>
        </p:txBody>
      </p:sp>
    </p:spTree>
    <p:extLst>
      <p:ext uri="{BB962C8B-B14F-4D97-AF65-F5344CB8AC3E}">
        <p14:creationId xmlns:p14="http://schemas.microsoft.com/office/powerpoint/2010/main" val="37622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r>
              <a:rPr lang="fa-IR" sz="2700" dirty="0">
                <a:cs typeface="B Koodak" pitchFamily="2" charset="-78"/>
              </a:rPr>
              <a:t>وجود غده های زیرجلدی بدون درد و در حال بزرگ شدن( به مدت بیش از 2 هفته) به عنوان نشانه ای از لنفوم</a:t>
            </a:r>
          </a:p>
          <a:p>
            <a:pPr algn="r" rtl="1"/>
            <a:r>
              <a:rPr lang="fa-IR" sz="2700" dirty="0">
                <a:cs typeface="B Koodak" pitchFamily="2" charset="-78"/>
              </a:rPr>
              <a:t>زخمی که بهبود نیابد( در طی سه ماه) خصوصاً در نواحی در معرض نور آفتاب یا در محل عفونت های طولانی مدت یا در محل سوختگی قدیمی</a:t>
            </a:r>
          </a:p>
          <a:p>
            <a:pPr algn="r" rtl="1"/>
            <a:r>
              <a:rPr lang="fa-IR" sz="2700" dirty="0">
                <a:cs typeface="B Koodak" pitchFamily="2" charset="-78"/>
              </a:rPr>
              <a:t>هرگونه تغییر در اندازه ، شکل، رنگ و ... در خال های پوستی</a:t>
            </a:r>
          </a:p>
          <a:p>
            <a:pPr algn="r" rtl="1"/>
            <a:r>
              <a:rPr lang="fa-IR" sz="2700" dirty="0">
                <a:cs typeface="B Koodak" pitchFamily="2" charset="-78"/>
              </a:rPr>
              <a:t>سرفه های طولانی مدت با یا بدون خلط خونی همراه با کاهش وزن</a:t>
            </a:r>
          </a:p>
          <a:p>
            <a:pPr algn="r" rtl="1"/>
            <a:r>
              <a:rPr lang="fa-IR" sz="2700" dirty="0">
                <a:cs typeface="B Koodak" pitchFamily="2" charset="-78"/>
              </a:rPr>
              <a:t>سیری زودرس و کاهش اشتها به همراه کاهش وزن</a:t>
            </a:r>
          </a:p>
          <a:p>
            <a:pPr algn="r" rtl="1"/>
            <a:r>
              <a:rPr lang="fa-IR" sz="2700" dirty="0">
                <a:cs typeface="B Koodak" pitchFamily="2" charset="-78"/>
              </a:rPr>
              <a:t>خشونت صدا</a:t>
            </a:r>
          </a:p>
        </p:txBody>
      </p:sp>
      <p:sp>
        <p:nvSpPr>
          <p:cNvPr id="2" name="Title 1"/>
          <p:cNvSpPr>
            <a:spLocks noGrp="1"/>
          </p:cNvSpPr>
          <p:nvPr>
            <p:ph type="title"/>
          </p:nvPr>
        </p:nvSpPr>
        <p:spPr/>
        <p:txBody>
          <a:bodyPr/>
          <a:lstStyle/>
          <a:p>
            <a:r>
              <a:rPr lang="fa-IR" dirty="0" smtClean="0"/>
              <a:t>علائم شایع سرطان ها</a:t>
            </a:r>
            <a:endParaRPr lang="en-US" dirty="0"/>
          </a:p>
        </p:txBody>
      </p:sp>
    </p:spTree>
    <p:extLst>
      <p:ext uri="{BB962C8B-B14F-4D97-AF65-F5344CB8AC3E}">
        <p14:creationId xmlns:p14="http://schemas.microsoft.com/office/powerpoint/2010/main" val="22357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rgbClr val="FF0000"/>
                </a:solidFill>
              </a:rPr>
              <a:t>عوامل خطر ابتلا به سرطان ها</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lvl="0" algn="just" rtl="1">
              <a:lnSpc>
                <a:spcPct val="115000"/>
              </a:lnSpc>
              <a:buFont typeface="+mj-lt"/>
              <a:buAutoNum type="arabicPeriod"/>
            </a:pPr>
            <a:r>
              <a:rPr lang="ar-SA" u="sng" dirty="0" smtClean="0">
                <a:effectLst/>
                <a:latin typeface="Times New Roman"/>
                <a:ea typeface="Times New Roman"/>
                <a:cs typeface="B Nazanin"/>
              </a:rPr>
              <a:t>عوامل خطرساز مربوط به رفتار یا روش زندگی:</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مصرف دخانیات(سیگار یا قلیان): در ارتباط با سرطان ریه ، اشعه ی ماورای بنفش و افزایش خطر ملانوما</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مصرف الکل: در ارتباط با سرطان حفره دهانی، حلق، حنجره،مری،کبد، پستان و احتمالاً کولون و رکتوم</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رژیم غذایی: بیش از 30% موارد سرطان ها به انواع رژیم غذایی انسان بستگی دارد. </a:t>
            </a:r>
            <a:endParaRPr lang="fa-IR" dirty="0" smtClean="0">
              <a:effectLst/>
              <a:latin typeface="Times New Roman"/>
              <a:ea typeface="Times New Roman"/>
              <a:cs typeface="B Nazanin"/>
            </a:endParaRPr>
          </a:p>
          <a:p>
            <a:pPr lvl="0" algn="just" rtl="1">
              <a:lnSpc>
                <a:spcPct val="115000"/>
              </a:lnSpc>
              <a:buFont typeface="Symbol"/>
              <a:buChar char=""/>
            </a:pPr>
            <a:r>
              <a:rPr lang="ar-SA" dirty="0" smtClean="0">
                <a:effectLst/>
                <a:latin typeface="Times New Roman"/>
                <a:ea typeface="Times New Roman"/>
                <a:cs typeface="B Nazanin"/>
              </a:rPr>
              <a:t>افزایش نمایه توده بدنی با افزایش خطر سرطان اندومتر، پستان (پس از یائسگی) همراه است.</a:t>
            </a: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سبک زندگی کم تحرک با سرطان های کولورکتال، پستان، پروستات و اندومتر همراهی دارد.</a:t>
            </a:r>
            <a:endParaRPr lang="en-US" sz="2800" dirty="0">
              <a:ea typeface="Calibri"/>
              <a:cs typeface="Arial"/>
            </a:endParaRPr>
          </a:p>
        </p:txBody>
      </p:sp>
    </p:spTree>
    <p:extLst>
      <p:ext uri="{BB962C8B-B14F-4D97-AF65-F5344CB8AC3E}">
        <p14:creationId xmlns:p14="http://schemas.microsoft.com/office/powerpoint/2010/main" val="17517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rgbClr val="FF0000"/>
                </a:solidFill>
              </a:rPr>
              <a:t>عوامل خطر ابتلا به سرطان ها</a:t>
            </a:r>
            <a:endParaRPr lang="en-US" dirty="0">
              <a:solidFill>
                <a:srgbClr val="FF0000"/>
              </a:solidFill>
            </a:endParaRPr>
          </a:p>
        </p:txBody>
      </p:sp>
      <p:sp>
        <p:nvSpPr>
          <p:cNvPr id="3" name="Content Placeholder 2"/>
          <p:cNvSpPr>
            <a:spLocks noGrp="1"/>
          </p:cNvSpPr>
          <p:nvPr>
            <p:ph idx="1"/>
          </p:nvPr>
        </p:nvSpPr>
        <p:spPr/>
        <p:txBody>
          <a:bodyPr/>
          <a:lstStyle/>
          <a:p>
            <a:pPr marL="0" lvl="0" indent="0" algn="just" rtl="1">
              <a:lnSpc>
                <a:spcPct val="115000"/>
              </a:lnSpc>
              <a:buNone/>
            </a:pPr>
            <a:r>
              <a:rPr lang="fa-IR" u="sng" dirty="0" smtClean="0">
                <a:effectLst/>
                <a:latin typeface="Times New Roman"/>
                <a:ea typeface="Times New Roman"/>
                <a:cs typeface="B Nazanin"/>
              </a:rPr>
              <a:t>2 - </a:t>
            </a:r>
            <a:r>
              <a:rPr lang="ar-SA" u="sng" dirty="0" smtClean="0">
                <a:effectLst/>
                <a:latin typeface="Times New Roman"/>
                <a:ea typeface="Times New Roman"/>
                <a:cs typeface="B Nazanin"/>
              </a:rPr>
              <a:t>عوامل خطرساز ژنتیکی:</a:t>
            </a:r>
            <a:endParaRPr lang="fa-IR" u="sng" dirty="0" smtClean="0">
              <a:effectLst/>
              <a:latin typeface="Times New Roman"/>
              <a:ea typeface="Times New Roman"/>
              <a:cs typeface="B Nazanin"/>
            </a:endParaRPr>
          </a:p>
          <a:p>
            <a:pPr marL="0" lvl="0" indent="0" algn="just" rtl="1">
              <a:lnSpc>
                <a:spcPct val="115000"/>
              </a:lnSpc>
              <a:buNone/>
            </a:pPr>
            <a:endParaRPr lang="en-US" sz="2800" dirty="0">
              <a:ea typeface="Calibri"/>
              <a:cs typeface="Arial"/>
            </a:endParaRPr>
          </a:p>
          <a:p>
            <a:pPr lvl="0" algn="just" rtl="1">
              <a:lnSpc>
                <a:spcPct val="115000"/>
              </a:lnSpc>
              <a:buFont typeface="Symbol"/>
              <a:buChar char=""/>
            </a:pPr>
            <a:r>
              <a:rPr lang="ar-SA" dirty="0" smtClean="0">
                <a:effectLst/>
                <a:latin typeface="Times New Roman"/>
                <a:ea typeface="Times New Roman"/>
                <a:cs typeface="B Nazanin"/>
              </a:rPr>
              <a:t>تغییر در دو ژن 1-</a:t>
            </a:r>
            <a:r>
              <a:rPr lang="en-US" dirty="0" smtClean="0">
                <a:effectLst/>
                <a:latin typeface="Times New Roman"/>
                <a:ea typeface="Times New Roman"/>
                <a:cs typeface="B Nazanin"/>
              </a:rPr>
              <a:t>BRCA </a:t>
            </a:r>
            <a:r>
              <a:rPr lang="fa-IR" dirty="0" smtClean="0">
                <a:effectLst/>
                <a:latin typeface="Times New Roman"/>
                <a:ea typeface="Times New Roman"/>
                <a:cs typeface="B Nazanin"/>
              </a:rPr>
              <a:t> و 2- </a:t>
            </a:r>
            <a:r>
              <a:rPr lang="en-US" dirty="0" smtClean="0">
                <a:effectLst/>
                <a:latin typeface="Times New Roman"/>
                <a:ea typeface="Times New Roman"/>
                <a:cs typeface="B Nazanin"/>
              </a:rPr>
              <a:t>BRCA</a:t>
            </a:r>
            <a:r>
              <a:rPr lang="fa-IR" dirty="0" smtClean="0">
                <a:effectLst/>
                <a:latin typeface="Times New Roman"/>
                <a:ea typeface="Times New Roman"/>
                <a:cs typeface="B Nazanin"/>
              </a:rPr>
              <a:t> و افزایش خطر سرطان پستان</a:t>
            </a:r>
          </a:p>
          <a:p>
            <a:pPr marL="0" lvl="0" indent="0" algn="just" rtl="1">
              <a:lnSpc>
                <a:spcPct val="115000"/>
              </a:lnSpc>
              <a:buNone/>
            </a:pPr>
            <a:endParaRPr lang="en-US" sz="2800" dirty="0">
              <a:ea typeface="Calibri"/>
              <a:cs typeface="Arial"/>
            </a:endParaRPr>
          </a:p>
          <a:p>
            <a:pPr lvl="0" algn="just" rtl="1">
              <a:lnSpc>
                <a:spcPct val="115000"/>
              </a:lnSpc>
              <a:buFont typeface="Symbol"/>
              <a:buChar char=""/>
            </a:pPr>
            <a:r>
              <a:rPr lang="fa-IR" dirty="0" smtClean="0">
                <a:effectLst/>
                <a:latin typeface="Times New Roman"/>
                <a:ea typeface="Times New Roman"/>
                <a:cs typeface="B Nazanin"/>
              </a:rPr>
              <a:t>پولیپوز آدنوماتوز فامیلی و سرطان های دستگاه گوارش</a:t>
            </a:r>
            <a:endParaRPr lang="en-US" sz="2800" dirty="0">
              <a:ea typeface="Calibri"/>
              <a:cs typeface="Arial"/>
            </a:endParaRPr>
          </a:p>
          <a:p>
            <a:pPr algn="r" rtl="1"/>
            <a:endParaRPr lang="en-US" dirty="0"/>
          </a:p>
        </p:txBody>
      </p:sp>
    </p:spTree>
    <p:extLst>
      <p:ext uri="{BB962C8B-B14F-4D97-AF65-F5344CB8AC3E}">
        <p14:creationId xmlns:p14="http://schemas.microsoft.com/office/powerpoint/2010/main" val="40434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10.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Apothecar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2037</Words>
  <Application>Microsoft Office PowerPoint</Application>
  <PresentationFormat>On-screen Show (4:3)</PresentationFormat>
  <Paragraphs>212</Paragraphs>
  <Slides>37</Slides>
  <Notes>0</Notes>
  <HiddenSlides>0</HiddenSlides>
  <MMClips>0</MMClips>
  <ScaleCrop>false</ScaleCrop>
  <HeadingPairs>
    <vt:vector size="6" baseType="variant">
      <vt:variant>
        <vt:lpstr>Fonts Used</vt:lpstr>
      </vt:variant>
      <vt:variant>
        <vt:i4>25</vt:i4>
      </vt:variant>
      <vt:variant>
        <vt:lpstr>Theme</vt:lpstr>
      </vt:variant>
      <vt:variant>
        <vt:i4>10</vt:i4>
      </vt:variant>
      <vt:variant>
        <vt:lpstr>Slide Titles</vt:lpstr>
      </vt:variant>
      <vt:variant>
        <vt:i4>37</vt:i4>
      </vt:variant>
    </vt:vector>
  </HeadingPairs>
  <TitlesOfParts>
    <vt:vector size="72" baseType="lpstr">
      <vt:lpstr>Arial</vt:lpstr>
      <vt:lpstr>B Esfehan</vt:lpstr>
      <vt:lpstr>B Homa</vt:lpstr>
      <vt:lpstr>B Koodak</vt:lpstr>
      <vt:lpstr>B Nazanin</vt:lpstr>
      <vt:lpstr>B Titr</vt:lpstr>
      <vt:lpstr>B Zar</vt:lpstr>
      <vt:lpstr>Book Antiqua</vt:lpstr>
      <vt:lpstr>Calibri</vt:lpstr>
      <vt:lpstr>Candara</vt:lpstr>
      <vt:lpstr>Century Gothic</vt:lpstr>
      <vt:lpstr>Corbel</vt:lpstr>
      <vt:lpstr>Franklin Gothic Book</vt:lpstr>
      <vt:lpstr>Franklin Gothic Medium</vt:lpstr>
      <vt:lpstr>Garamond</vt:lpstr>
      <vt:lpstr>Georgia</vt:lpstr>
      <vt:lpstr>Symbol</vt:lpstr>
      <vt:lpstr>Tahoma</vt:lpstr>
      <vt:lpstr>Times New Roman</vt:lpstr>
      <vt:lpstr>Trebuchet MS</vt:lpstr>
      <vt:lpstr>Tunga</vt:lpstr>
      <vt:lpstr>Verdana</vt:lpstr>
      <vt:lpstr>Wingdings</vt:lpstr>
      <vt:lpstr>Wingdings 2</vt:lpstr>
      <vt:lpstr>Wingdings 3</vt:lpstr>
      <vt:lpstr>BlackTie</vt:lpstr>
      <vt:lpstr>Verve</vt:lpstr>
      <vt:lpstr>Waveform</vt:lpstr>
      <vt:lpstr>Module</vt:lpstr>
      <vt:lpstr>Hardcover</vt:lpstr>
      <vt:lpstr>Civic</vt:lpstr>
      <vt:lpstr>Opulent</vt:lpstr>
      <vt:lpstr>Apothecary</vt:lpstr>
      <vt:lpstr>Office Theme</vt:lpstr>
      <vt:lpstr>Angles</vt:lpstr>
      <vt:lpstr>PowerPoint Presentation</vt:lpstr>
      <vt:lpstr>اصول پیشگیری  و تشخیص زودرس سرطان</vt:lpstr>
      <vt:lpstr>سرطان</vt:lpstr>
      <vt:lpstr>تخمین زده می شود:</vt:lpstr>
      <vt:lpstr>پراکندگی بیماری در ایران</vt:lpstr>
      <vt:lpstr>علائم شایع سرطان ها</vt:lpstr>
      <vt:lpstr>علائم شایع سرطان ها</vt:lpstr>
      <vt:lpstr>عوامل خطر ابتلا به سرطان ها</vt:lpstr>
      <vt:lpstr>عوامل خطر ابتلا به سرطان ها</vt:lpstr>
      <vt:lpstr>عوامل خطر ابتلا به سرطان ها</vt:lpstr>
      <vt:lpstr>عوامل خطر ابتلا به سرطان ها</vt:lpstr>
      <vt:lpstr>عوامل خطر ابتلا به سرطان ها</vt:lpstr>
      <vt:lpstr>تشخیص زود هنگام سرطان: </vt:lpstr>
      <vt:lpstr>پیشگیری از بروز انواع سرطانها </vt:lpstr>
      <vt:lpstr>پیشگیری از بروز انواع سرطانها </vt:lpstr>
      <vt:lpstr>در سال 1388 پنج سرطان شایع در استان قم به تفکیک جنسیت عبارت بودند از:</vt:lpstr>
      <vt:lpstr>سرطان دهانه رحم (سرویکس)</vt:lpstr>
      <vt:lpstr>پیشگیری و تشخیص سرطان دهانه رحم </vt:lpstr>
      <vt:lpstr>سرطان معده:</vt:lpstr>
      <vt:lpstr>تشخیص زودرس سرطان معده:</vt:lpstr>
      <vt:lpstr> علائم و نشانه های سرطان پستان: </vt:lpstr>
      <vt:lpstr>سرطان پستان: عوامل افزایش خطر ابتلا به سرطان پستان</vt:lpstr>
      <vt:lpstr>پیشگیری سرطان پستان :</vt:lpstr>
      <vt:lpstr> تشخیص زودرس سرطان پستان : </vt:lpstr>
      <vt:lpstr>سرطان کولورکتال (روده بزرگ و رکتوم)</vt:lpstr>
      <vt:lpstr> علائم و نشانه های سرطان کولورکتال </vt:lpstr>
      <vt:lpstr> تشخیص زودرس سرطان روده بزرگ: </vt:lpstr>
      <vt:lpstr> سرطان پوست :عوامل افزایش خطر ابتلا: </vt:lpstr>
      <vt:lpstr>علائم و نشانه های سرطان پوست: </vt:lpstr>
      <vt:lpstr>تشخیص سرطان پوست</vt:lpstr>
      <vt:lpstr>پیشگیری از سرطان پوست</vt:lpstr>
      <vt:lpstr>سرطان ريه</vt:lpstr>
      <vt:lpstr> عوامل افزايش خطر ابتلا سرطان ریه</vt:lpstr>
      <vt:lpstr>پیشگیری از سرطان ریه</vt:lpstr>
      <vt:lpstr>سرطان مری </vt:lpstr>
      <vt:lpstr>پیشگیری و تشخیص زودرس سرطان مری</vt:lpstr>
      <vt:lpstr>پیشگیری و تشخیص زودرس  کلید مبارزه با سرطان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سرطان</dc:title>
  <dc:creator>علی منتظران</dc:creator>
  <cp:lastModifiedBy>HG</cp:lastModifiedBy>
  <cp:revision>31</cp:revision>
  <dcterms:created xsi:type="dcterms:W3CDTF">2006-08-16T00:00:00Z</dcterms:created>
  <dcterms:modified xsi:type="dcterms:W3CDTF">2015-07-26T17:46:20Z</dcterms:modified>
</cp:coreProperties>
</file>